
<file path=[Content_Types].xml><?xml version="1.0" encoding="utf-8"?>
<Types xmlns="http://schemas.openxmlformats.org/package/2006/content-types">
  <Default Extension="bin" ContentType="application/vnd.openxmlformats-officedocument.oleObject"/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367" r:id="rId3"/>
    <p:sldId id="371" r:id="rId4"/>
    <p:sldId id="318" r:id="rId5"/>
    <p:sldId id="335" r:id="rId6"/>
    <p:sldId id="336" r:id="rId7"/>
    <p:sldId id="342" r:id="rId8"/>
    <p:sldId id="337" r:id="rId9"/>
    <p:sldId id="369" r:id="rId10"/>
    <p:sldId id="338" r:id="rId11"/>
    <p:sldId id="339" r:id="rId12"/>
    <p:sldId id="341" r:id="rId13"/>
    <p:sldId id="372" r:id="rId14"/>
    <p:sldId id="370" r:id="rId15"/>
    <p:sldId id="346" r:id="rId16"/>
    <p:sldId id="347" r:id="rId17"/>
    <p:sldId id="348" r:id="rId18"/>
    <p:sldId id="350" r:id="rId19"/>
    <p:sldId id="352" r:id="rId20"/>
    <p:sldId id="355" r:id="rId21"/>
    <p:sldId id="357" r:id="rId22"/>
    <p:sldId id="356" r:id="rId23"/>
    <p:sldId id="358" r:id="rId24"/>
    <p:sldId id="361" r:id="rId25"/>
    <p:sldId id="363" r:id="rId26"/>
    <p:sldId id="345" r:id="rId27"/>
    <p:sldId id="366" r:id="rId28"/>
    <p:sldId id="505" r:id="rId29"/>
    <p:sldId id="482" r:id="rId30"/>
    <p:sldId id="502" r:id="rId31"/>
    <p:sldId id="503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8" autoAdjust="0"/>
    <p:restoredTop sz="94603" autoAdjust="0"/>
  </p:normalViewPr>
  <p:slideViewPr>
    <p:cSldViewPr>
      <p:cViewPr varScale="1">
        <p:scale>
          <a:sx n="117" d="100"/>
          <a:sy n="117" d="100"/>
        </p:scale>
        <p:origin x="23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2C2DE84-B2FC-4C2D-9F8A-796AA24D5E55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77F5096-C298-4165-913B-55681F76A8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21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Remember, these are ionic currents across the membrane in response to changes in membrane voltage, which is controlled and maintained by a separate electrical circuit.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63C72C3-AD06-499A-AD48-078CF55C1591}" type="slidenum">
              <a:rPr lang="en-US" altLang="en-US" sz="1200" smtClean="0"/>
              <a:pPr eaLnBrk="1" hangingPunct="1"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3FC89-6155-4E29-82A2-79DA30A049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96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2D2D3-909F-4E75-93E8-5E2B5CBBD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3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8C756-6399-4D6D-9E54-C2B163437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0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9E3E8-5A97-4E21-B4DA-92ECAD8031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56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CD814-562D-4FE6-92F2-5D5FF6DDF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36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A387D-2771-452C-9E52-DDBC4E8F58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48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172C2-C471-4D62-B025-DDE5CFBB2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04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D8142-B9E6-4911-946A-B555A02B9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11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F6265-0CA0-4C6B-AF89-12D97E3BEF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51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C85C8-5A4C-45DC-A04F-19295EB417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84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A4B0A-289F-4360-B5A3-A30A047C38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324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3DC9D-09B0-43A4-85DB-71FA01A2C4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1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85DF-4FCC-4316-95BA-FB698C74BD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08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B56E8-BEEB-4E3F-A115-0BDDD5240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5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6DD54-5E06-479C-AC22-87ACCFDBC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2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20256-DB51-4544-96E1-6B692EE0A4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45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5E3F1-CC4F-4966-99C5-FC36B93F4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77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85B06-2FC5-4DC1-AB83-EDDED8F14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7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FB248-B648-4E0B-93EC-8284749E7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6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4891D-6269-41C6-843B-319A9250D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4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97B9E-9B4F-466F-9F65-DF98AC8E1F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8D55-3043-476A-B547-B90FEBCCE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3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67E6422-CB09-4F5F-82F6-C332BE35A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7BF2D57-0922-4EC2-A4ED-300A15053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13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tif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35.tif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tif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tiff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.doc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295400" y="3949700"/>
            <a:ext cx="6781800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3600">
                <a:solidFill>
                  <a:srgbClr val="FFFF99"/>
                </a:solidFill>
                <a:latin typeface="Arial" charset="0"/>
              </a:rPr>
              <a:t>Active membranes and action potentials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solidFill>
                  <a:srgbClr val="FFFF99"/>
                </a:solidFill>
                <a:latin typeface="Arial" charset="0"/>
              </a:rPr>
              <a:t>B&amp;B, chapter 7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solidFill>
                  <a:srgbClr val="FFFF99"/>
                </a:solidFill>
                <a:latin typeface="Arial" charset="0"/>
              </a:rPr>
              <a:t>Nelson, chapter 12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800">
                <a:solidFill>
                  <a:srgbClr val="FFFF99"/>
                </a:solidFill>
                <a:latin typeface="Arial" charset="0"/>
              </a:rPr>
              <a:t>K&amp;S, chapter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3"/>
            <a:ext cx="9144000" cy="652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Hodgkin &amp; Huxley model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724400"/>
            <a:ext cx="7924800" cy="1828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Two channel systems, which add to conductance of the membrane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Na</a:t>
            </a:r>
            <a:r>
              <a:rPr lang="en-US" altLang="en-US" sz="2000" baseline="30000" dirty="0"/>
              <a:t>+</a:t>
            </a:r>
            <a:r>
              <a:rPr lang="en-US" altLang="en-US" sz="2000" dirty="0"/>
              <a:t> channel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/>
              <a:t>voltage sensitive, fast opening, self-closing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K</a:t>
            </a:r>
            <a:r>
              <a:rPr lang="en-US" altLang="en-US" sz="2000" baseline="30000" dirty="0"/>
              <a:t>+</a:t>
            </a:r>
            <a:r>
              <a:rPr lang="en-US" altLang="en-US" sz="2000" dirty="0"/>
              <a:t> channel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/>
              <a:t>voltage sensitive, slow opening v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84582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Voltage-sensitive channels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0772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7860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219200"/>
            <a:ext cx="84899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7620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Time dependence of membrane voltage</a:t>
            </a:r>
          </a:p>
        </p:txBody>
      </p:sp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EA32689F-72ED-BF5A-C2BC-EDAC9FF2C9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74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578485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r="29488"/>
          <a:stretch>
            <a:fillRect/>
          </a:stretch>
        </p:blipFill>
        <p:spPr bwMode="auto">
          <a:xfrm>
            <a:off x="5410200" y="2438400"/>
            <a:ext cx="37338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7620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Time dependence of membrane voltage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7B50F59-E7F6-4240-B21E-A63454D51B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2390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447800" y="3962400"/>
            <a:ext cx="5867400" cy="2735263"/>
            <a:chOff x="1447800" y="3962400"/>
            <a:chExt cx="5867400" cy="2735263"/>
          </a:xfrm>
        </p:grpSpPr>
        <p:pic>
          <p:nvPicPr>
            <p:cNvPr id="1536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4572000"/>
              <a:ext cx="5867400" cy="212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Text Box 6"/>
            <p:cNvSpPr txBox="1">
              <a:spLocks noChangeArrowheads="1"/>
            </p:cNvSpPr>
            <p:nvPr/>
          </p:nvSpPr>
          <p:spPr bwMode="auto">
            <a:xfrm>
              <a:off x="3048000" y="3962400"/>
              <a:ext cx="27781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/>
                <a:t>Reduce this circuit to</a:t>
              </a:r>
            </a:p>
          </p:txBody>
        </p:sp>
      </p:grp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7620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Time dependence of membrane voltage</a:t>
            </a:r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C3BC5C94-A3E1-46AA-AE96-B85B1A37AE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2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6387" name="Object 11"/>
          <p:cNvGraphicFramePr>
            <a:graphicFrameLocks noChangeAspect="1"/>
          </p:cNvGraphicFramePr>
          <p:nvPr/>
        </p:nvGraphicFramePr>
        <p:xfrm>
          <a:off x="2209800" y="5105400"/>
          <a:ext cx="3962400" cy="151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14500" imgH="660400" progId="Equation.3">
                  <p:embed/>
                </p:oleObj>
              </mc:Choice>
              <mc:Fallback>
                <p:oleObj name="Equation" r:id="rId2" imgW="1714500" imgH="660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105400"/>
                        <a:ext cx="3962400" cy="1519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8"/>
          <a:stretch>
            <a:fillRect/>
          </a:stretch>
        </p:blipFill>
        <p:spPr bwMode="auto">
          <a:xfrm>
            <a:off x="304800" y="3429000"/>
            <a:ext cx="853440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"/>
            <a:ext cx="3960813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6F1AF4B2-CF0A-4473-910E-B9602B5ADD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7411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1981200"/>
            <a:ext cx="3960812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8" r="29488"/>
          <a:stretch>
            <a:fillRect/>
          </a:stretch>
        </p:blipFill>
        <p:spPr bwMode="auto">
          <a:xfrm>
            <a:off x="228600" y="609600"/>
            <a:ext cx="5273675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228600" y="4800600"/>
            <a:ext cx="5257800" cy="1066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D33E1E3A-563D-4D8B-8BD4-5BD20FA2F1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8077200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0484" name="Object 2"/>
          <p:cNvGraphicFramePr>
            <a:graphicFrameLocks noChangeAspect="1"/>
          </p:cNvGraphicFramePr>
          <p:nvPr/>
        </p:nvGraphicFramePr>
        <p:xfrm>
          <a:off x="1066800" y="4176713"/>
          <a:ext cx="3733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66090" imgH="533169" progId="Equation.3">
                  <p:embed/>
                </p:oleObj>
              </mc:Choice>
              <mc:Fallback>
                <p:oleObj name="Equation" r:id="rId3" imgW="1866090" imgH="53316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176713"/>
                        <a:ext cx="37338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485" name="Group 9"/>
          <p:cNvGrpSpPr>
            <a:grpSpLocks noChangeAspect="1"/>
          </p:cNvGrpSpPr>
          <p:nvPr/>
        </p:nvGrpSpPr>
        <p:grpSpPr bwMode="auto">
          <a:xfrm>
            <a:off x="5695950" y="3308350"/>
            <a:ext cx="3122613" cy="2538413"/>
            <a:chOff x="3264" y="2256"/>
            <a:chExt cx="1967" cy="1599"/>
          </a:xfrm>
        </p:grpSpPr>
        <p:sp>
          <p:nvSpPr>
            <p:cNvPr id="20488" name="AutoShape 8"/>
            <p:cNvSpPr>
              <a:spLocks noChangeAspect="1" noChangeArrowheads="1" noTextEdit="1"/>
            </p:cNvSpPr>
            <p:nvPr/>
          </p:nvSpPr>
          <p:spPr bwMode="auto">
            <a:xfrm>
              <a:off x="3264" y="2352"/>
              <a:ext cx="1967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9" name="Rectangle 10"/>
            <p:cNvSpPr>
              <a:spLocks noChangeArrowheads="1"/>
            </p:cNvSpPr>
            <p:nvPr/>
          </p:nvSpPr>
          <p:spPr bwMode="auto">
            <a:xfrm>
              <a:off x="4264" y="3796"/>
              <a:ext cx="92" cy="14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0" name="Rectangle 11"/>
            <p:cNvSpPr>
              <a:spLocks noChangeArrowheads="1"/>
            </p:cNvSpPr>
            <p:nvPr/>
          </p:nvSpPr>
          <p:spPr bwMode="auto">
            <a:xfrm>
              <a:off x="4285" y="3835"/>
              <a:ext cx="50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1" name="Rectangle 12"/>
            <p:cNvSpPr>
              <a:spLocks noChangeArrowheads="1"/>
            </p:cNvSpPr>
            <p:nvPr/>
          </p:nvSpPr>
          <p:spPr bwMode="auto">
            <a:xfrm>
              <a:off x="4202" y="3719"/>
              <a:ext cx="216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2" name="Rectangle 13"/>
            <p:cNvSpPr>
              <a:spLocks noChangeArrowheads="1"/>
            </p:cNvSpPr>
            <p:nvPr/>
          </p:nvSpPr>
          <p:spPr bwMode="auto">
            <a:xfrm>
              <a:off x="4240" y="3758"/>
              <a:ext cx="141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3" name="Rectangle 14"/>
            <p:cNvSpPr>
              <a:spLocks noChangeArrowheads="1"/>
            </p:cNvSpPr>
            <p:nvPr/>
          </p:nvSpPr>
          <p:spPr bwMode="auto">
            <a:xfrm>
              <a:off x="4303" y="3567"/>
              <a:ext cx="14" cy="158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4" name="Freeform 15"/>
            <p:cNvSpPr>
              <a:spLocks/>
            </p:cNvSpPr>
            <p:nvPr/>
          </p:nvSpPr>
          <p:spPr bwMode="auto">
            <a:xfrm>
              <a:off x="3604" y="2556"/>
              <a:ext cx="13" cy="407"/>
            </a:xfrm>
            <a:custGeom>
              <a:avLst/>
              <a:gdLst>
                <a:gd name="T0" fmla="*/ 6 w 13"/>
                <a:gd name="T1" fmla="*/ 0 h 407"/>
                <a:gd name="T2" fmla="*/ 0 w 13"/>
                <a:gd name="T3" fmla="*/ 6 h 407"/>
                <a:gd name="T4" fmla="*/ 0 w 13"/>
                <a:gd name="T5" fmla="*/ 407 h 407"/>
                <a:gd name="T6" fmla="*/ 13 w 13"/>
                <a:gd name="T7" fmla="*/ 407 h 407"/>
                <a:gd name="T8" fmla="*/ 13 w 13"/>
                <a:gd name="T9" fmla="*/ 6 h 407"/>
                <a:gd name="T10" fmla="*/ 6 w 13"/>
                <a:gd name="T11" fmla="*/ 0 h 407"/>
                <a:gd name="T12" fmla="*/ 6 w 13"/>
                <a:gd name="T13" fmla="*/ 0 h 407"/>
                <a:gd name="T14" fmla="*/ 0 w 13"/>
                <a:gd name="T15" fmla="*/ 0 h 407"/>
                <a:gd name="T16" fmla="*/ 0 w 13"/>
                <a:gd name="T17" fmla="*/ 6 h 407"/>
                <a:gd name="T18" fmla="*/ 6 w 13"/>
                <a:gd name="T19" fmla="*/ 0 h 4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407">
                  <a:moveTo>
                    <a:pt x="6" y="0"/>
                  </a:moveTo>
                  <a:lnTo>
                    <a:pt x="0" y="6"/>
                  </a:lnTo>
                  <a:lnTo>
                    <a:pt x="0" y="407"/>
                  </a:lnTo>
                  <a:lnTo>
                    <a:pt x="13" y="407"/>
                  </a:lnTo>
                  <a:lnTo>
                    <a:pt x="13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5" name="Freeform 16"/>
            <p:cNvSpPr>
              <a:spLocks/>
            </p:cNvSpPr>
            <p:nvPr/>
          </p:nvSpPr>
          <p:spPr bwMode="auto">
            <a:xfrm>
              <a:off x="3610" y="2555"/>
              <a:ext cx="335" cy="13"/>
            </a:xfrm>
            <a:custGeom>
              <a:avLst/>
              <a:gdLst>
                <a:gd name="T0" fmla="*/ 335 w 335"/>
                <a:gd name="T1" fmla="*/ 0 h 13"/>
                <a:gd name="T2" fmla="*/ 0 w 335"/>
                <a:gd name="T3" fmla="*/ 1 h 13"/>
                <a:gd name="T4" fmla="*/ 0 w 335"/>
                <a:gd name="T5" fmla="*/ 13 h 13"/>
                <a:gd name="T6" fmla="*/ 335 w 335"/>
                <a:gd name="T7" fmla="*/ 12 h 13"/>
                <a:gd name="T8" fmla="*/ 335 w 335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5" h="13">
                  <a:moveTo>
                    <a:pt x="335" y="0"/>
                  </a:moveTo>
                  <a:lnTo>
                    <a:pt x="0" y="1"/>
                  </a:lnTo>
                  <a:lnTo>
                    <a:pt x="0" y="13"/>
                  </a:lnTo>
                  <a:lnTo>
                    <a:pt x="335" y="12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6" name="Rectangle 17"/>
            <p:cNvSpPr>
              <a:spLocks noChangeArrowheads="1"/>
            </p:cNvSpPr>
            <p:nvPr/>
          </p:nvSpPr>
          <p:spPr bwMode="auto">
            <a:xfrm>
              <a:off x="3430" y="2826"/>
              <a:ext cx="15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  <a:latin typeface="Arial" charset="0"/>
                </a:rPr>
                <a:t>+</a:t>
              </a:r>
              <a:endParaRPr lang="en-US" altLang="en-US"/>
            </a:p>
          </p:txBody>
        </p:sp>
        <p:sp>
          <p:nvSpPr>
            <p:cNvPr id="20497" name="Rectangle 18"/>
            <p:cNvSpPr>
              <a:spLocks noChangeArrowheads="1"/>
            </p:cNvSpPr>
            <p:nvPr/>
          </p:nvSpPr>
          <p:spPr bwMode="auto">
            <a:xfrm>
              <a:off x="3447" y="3106"/>
              <a:ext cx="117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  <a:latin typeface="Arial" charset="0"/>
                </a:rPr>
                <a:t>-</a:t>
              </a:r>
              <a:endParaRPr lang="en-US" altLang="en-US"/>
            </a:p>
          </p:txBody>
        </p:sp>
        <p:sp>
          <p:nvSpPr>
            <p:cNvPr id="20498" name="Rectangle 19"/>
            <p:cNvSpPr>
              <a:spLocks noChangeArrowheads="1"/>
            </p:cNvSpPr>
            <p:nvPr/>
          </p:nvSpPr>
          <p:spPr bwMode="auto">
            <a:xfrm>
              <a:off x="3559" y="3001"/>
              <a:ext cx="109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99" name="Rectangle 20"/>
            <p:cNvSpPr>
              <a:spLocks noChangeArrowheads="1"/>
            </p:cNvSpPr>
            <p:nvPr/>
          </p:nvSpPr>
          <p:spPr bwMode="auto">
            <a:xfrm>
              <a:off x="3505" y="2962"/>
              <a:ext cx="217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0" name="Rectangle 21"/>
            <p:cNvSpPr>
              <a:spLocks noChangeArrowheads="1"/>
            </p:cNvSpPr>
            <p:nvPr/>
          </p:nvSpPr>
          <p:spPr bwMode="auto">
            <a:xfrm>
              <a:off x="3559" y="3079"/>
              <a:ext cx="109" cy="1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1" name="Rectangle 22"/>
            <p:cNvSpPr>
              <a:spLocks noChangeArrowheads="1"/>
            </p:cNvSpPr>
            <p:nvPr/>
          </p:nvSpPr>
          <p:spPr bwMode="auto">
            <a:xfrm>
              <a:off x="3505" y="3041"/>
              <a:ext cx="217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2" name="Rectangle 23"/>
            <p:cNvSpPr>
              <a:spLocks noChangeArrowheads="1"/>
            </p:cNvSpPr>
            <p:nvPr/>
          </p:nvSpPr>
          <p:spPr bwMode="auto">
            <a:xfrm>
              <a:off x="3559" y="3157"/>
              <a:ext cx="109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3" name="Rectangle 24"/>
            <p:cNvSpPr>
              <a:spLocks noChangeArrowheads="1"/>
            </p:cNvSpPr>
            <p:nvPr/>
          </p:nvSpPr>
          <p:spPr bwMode="auto">
            <a:xfrm>
              <a:off x="3505" y="3118"/>
              <a:ext cx="217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4" name="Freeform 25"/>
            <p:cNvSpPr>
              <a:spLocks/>
            </p:cNvSpPr>
            <p:nvPr/>
          </p:nvSpPr>
          <p:spPr bwMode="auto">
            <a:xfrm>
              <a:off x="3604" y="3169"/>
              <a:ext cx="13" cy="409"/>
            </a:xfrm>
            <a:custGeom>
              <a:avLst/>
              <a:gdLst>
                <a:gd name="T0" fmla="*/ 6 w 13"/>
                <a:gd name="T1" fmla="*/ 409 h 409"/>
                <a:gd name="T2" fmla="*/ 13 w 13"/>
                <a:gd name="T3" fmla="*/ 403 h 409"/>
                <a:gd name="T4" fmla="*/ 13 w 13"/>
                <a:gd name="T5" fmla="*/ 0 h 409"/>
                <a:gd name="T6" fmla="*/ 0 w 13"/>
                <a:gd name="T7" fmla="*/ 0 h 409"/>
                <a:gd name="T8" fmla="*/ 0 w 13"/>
                <a:gd name="T9" fmla="*/ 403 h 409"/>
                <a:gd name="T10" fmla="*/ 6 w 13"/>
                <a:gd name="T11" fmla="*/ 409 h 409"/>
                <a:gd name="T12" fmla="*/ 0 w 13"/>
                <a:gd name="T13" fmla="*/ 403 h 409"/>
                <a:gd name="T14" fmla="*/ 0 w 13"/>
                <a:gd name="T15" fmla="*/ 409 h 409"/>
                <a:gd name="T16" fmla="*/ 6 w 13"/>
                <a:gd name="T17" fmla="*/ 409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409">
                  <a:moveTo>
                    <a:pt x="6" y="409"/>
                  </a:moveTo>
                  <a:lnTo>
                    <a:pt x="13" y="403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403"/>
                  </a:lnTo>
                  <a:lnTo>
                    <a:pt x="6" y="409"/>
                  </a:lnTo>
                  <a:lnTo>
                    <a:pt x="0" y="403"/>
                  </a:lnTo>
                  <a:lnTo>
                    <a:pt x="0" y="409"/>
                  </a:lnTo>
                  <a:lnTo>
                    <a:pt x="6" y="40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5" name="Freeform 26"/>
            <p:cNvSpPr>
              <a:spLocks/>
            </p:cNvSpPr>
            <p:nvPr/>
          </p:nvSpPr>
          <p:spPr bwMode="auto">
            <a:xfrm>
              <a:off x="3610" y="3566"/>
              <a:ext cx="1338" cy="14"/>
            </a:xfrm>
            <a:custGeom>
              <a:avLst/>
              <a:gdLst>
                <a:gd name="T0" fmla="*/ 1338 w 1338"/>
                <a:gd name="T1" fmla="*/ 1 h 14"/>
                <a:gd name="T2" fmla="*/ 0 w 1338"/>
                <a:gd name="T3" fmla="*/ 0 h 14"/>
                <a:gd name="T4" fmla="*/ 0 w 1338"/>
                <a:gd name="T5" fmla="*/ 12 h 14"/>
                <a:gd name="T6" fmla="*/ 1338 w 1338"/>
                <a:gd name="T7" fmla="*/ 14 h 14"/>
                <a:gd name="T8" fmla="*/ 1338 w 1338"/>
                <a:gd name="T9" fmla="*/ 1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38" h="14">
                  <a:moveTo>
                    <a:pt x="1338" y="1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338" y="14"/>
                  </a:lnTo>
                  <a:lnTo>
                    <a:pt x="1338" y="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6" name="Rectangle 27"/>
            <p:cNvSpPr>
              <a:spLocks noChangeArrowheads="1"/>
            </p:cNvSpPr>
            <p:nvPr/>
          </p:nvSpPr>
          <p:spPr bwMode="auto">
            <a:xfrm>
              <a:off x="3592" y="2328"/>
              <a:ext cx="250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</a:rPr>
                <a:t>I(t)</a:t>
              </a:r>
              <a:endParaRPr lang="en-US" altLang="en-US"/>
            </a:p>
          </p:txBody>
        </p:sp>
        <p:sp>
          <p:nvSpPr>
            <p:cNvPr id="20507" name="Rectangle 28"/>
            <p:cNvSpPr>
              <a:spLocks noChangeArrowheads="1"/>
            </p:cNvSpPr>
            <p:nvPr/>
          </p:nvSpPr>
          <p:spPr bwMode="auto">
            <a:xfrm>
              <a:off x="3272" y="2967"/>
              <a:ext cx="19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</a:rPr>
                <a:t>V</a:t>
              </a:r>
              <a:r>
                <a:rPr lang="en-US" altLang="en-US" sz="1900" baseline="-25000">
                  <a:solidFill>
                    <a:srgbClr val="1F1A17"/>
                  </a:solidFill>
                </a:rPr>
                <a:t>eq</a:t>
              </a:r>
              <a:endParaRPr lang="en-US" altLang="en-US"/>
            </a:p>
          </p:txBody>
        </p:sp>
        <p:sp>
          <p:nvSpPr>
            <p:cNvPr id="20508" name="Rectangle 29"/>
            <p:cNvSpPr>
              <a:spLocks noChangeArrowheads="1"/>
            </p:cNvSpPr>
            <p:nvPr/>
          </p:nvSpPr>
          <p:spPr bwMode="auto">
            <a:xfrm>
              <a:off x="4862" y="3048"/>
              <a:ext cx="157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09" name="Freeform 30"/>
            <p:cNvSpPr>
              <a:spLocks/>
            </p:cNvSpPr>
            <p:nvPr/>
          </p:nvSpPr>
          <p:spPr bwMode="auto">
            <a:xfrm>
              <a:off x="4940" y="3088"/>
              <a:ext cx="84" cy="39"/>
            </a:xfrm>
            <a:custGeom>
              <a:avLst/>
              <a:gdLst>
                <a:gd name="T0" fmla="*/ 0 w 84"/>
                <a:gd name="T1" fmla="*/ 13 h 39"/>
                <a:gd name="T2" fmla="*/ 0 w 84"/>
                <a:gd name="T3" fmla="*/ 13 h 39"/>
                <a:gd name="T4" fmla="*/ 11 w 84"/>
                <a:gd name="T5" fmla="*/ 13 h 39"/>
                <a:gd name="T6" fmla="*/ 20 w 84"/>
                <a:gd name="T7" fmla="*/ 15 h 39"/>
                <a:gd name="T8" fmla="*/ 31 w 84"/>
                <a:gd name="T9" fmla="*/ 16 h 39"/>
                <a:gd name="T10" fmla="*/ 40 w 84"/>
                <a:gd name="T11" fmla="*/ 19 h 39"/>
                <a:gd name="T12" fmla="*/ 50 w 84"/>
                <a:gd name="T13" fmla="*/ 24 h 39"/>
                <a:gd name="T14" fmla="*/ 59 w 84"/>
                <a:gd name="T15" fmla="*/ 27 h 39"/>
                <a:gd name="T16" fmla="*/ 67 w 84"/>
                <a:gd name="T17" fmla="*/ 33 h 39"/>
                <a:gd name="T18" fmla="*/ 76 w 84"/>
                <a:gd name="T19" fmla="*/ 39 h 39"/>
                <a:gd name="T20" fmla="*/ 84 w 84"/>
                <a:gd name="T21" fmla="*/ 28 h 39"/>
                <a:gd name="T22" fmla="*/ 75 w 84"/>
                <a:gd name="T23" fmla="*/ 22 h 39"/>
                <a:gd name="T24" fmla="*/ 64 w 84"/>
                <a:gd name="T25" fmla="*/ 16 h 39"/>
                <a:gd name="T26" fmla="*/ 55 w 84"/>
                <a:gd name="T27" fmla="*/ 12 h 39"/>
                <a:gd name="T28" fmla="*/ 44 w 84"/>
                <a:gd name="T29" fmla="*/ 7 h 39"/>
                <a:gd name="T30" fmla="*/ 34 w 84"/>
                <a:gd name="T31" fmla="*/ 4 h 39"/>
                <a:gd name="T32" fmla="*/ 23 w 84"/>
                <a:gd name="T33" fmla="*/ 3 h 39"/>
                <a:gd name="T34" fmla="*/ 13 w 84"/>
                <a:gd name="T35" fmla="*/ 1 h 39"/>
                <a:gd name="T36" fmla="*/ 0 w 84"/>
                <a:gd name="T37" fmla="*/ 0 h 39"/>
                <a:gd name="T38" fmla="*/ 0 w 84"/>
                <a:gd name="T39" fmla="*/ 0 h 39"/>
                <a:gd name="T40" fmla="*/ 0 w 84"/>
                <a:gd name="T41" fmla="*/ 13 h 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4" h="39">
                  <a:moveTo>
                    <a:pt x="0" y="13"/>
                  </a:moveTo>
                  <a:lnTo>
                    <a:pt x="0" y="13"/>
                  </a:lnTo>
                  <a:lnTo>
                    <a:pt x="11" y="13"/>
                  </a:lnTo>
                  <a:lnTo>
                    <a:pt x="20" y="15"/>
                  </a:lnTo>
                  <a:lnTo>
                    <a:pt x="31" y="16"/>
                  </a:lnTo>
                  <a:lnTo>
                    <a:pt x="40" y="19"/>
                  </a:lnTo>
                  <a:lnTo>
                    <a:pt x="50" y="24"/>
                  </a:lnTo>
                  <a:lnTo>
                    <a:pt x="59" y="27"/>
                  </a:lnTo>
                  <a:lnTo>
                    <a:pt x="67" y="33"/>
                  </a:lnTo>
                  <a:lnTo>
                    <a:pt x="76" y="39"/>
                  </a:lnTo>
                  <a:lnTo>
                    <a:pt x="84" y="28"/>
                  </a:lnTo>
                  <a:lnTo>
                    <a:pt x="75" y="22"/>
                  </a:lnTo>
                  <a:lnTo>
                    <a:pt x="64" y="16"/>
                  </a:lnTo>
                  <a:lnTo>
                    <a:pt x="55" y="12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23" y="3"/>
                  </a:lnTo>
                  <a:lnTo>
                    <a:pt x="13" y="1"/>
                  </a:lnTo>
                  <a:lnTo>
                    <a:pt x="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0" name="Freeform 31"/>
            <p:cNvSpPr>
              <a:spLocks/>
            </p:cNvSpPr>
            <p:nvPr/>
          </p:nvSpPr>
          <p:spPr bwMode="auto">
            <a:xfrm>
              <a:off x="4857" y="3088"/>
              <a:ext cx="83" cy="39"/>
            </a:xfrm>
            <a:custGeom>
              <a:avLst/>
              <a:gdLst>
                <a:gd name="T0" fmla="*/ 8 w 83"/>
                <a:gd name="T1" fmla="*/ 39 h 39"/>
                <a:gd name="T2" fmla="*/ 17 w 83"/>
                <a:gd name="T3" fmla="*/ 33 h 39"/>
                <a:gd name="T4" fmla="*/ 26 w 83"/>
                <a:gd name="T5" fmla="*/ 27 h 39"/>
                <a:gd name="T6" fmla="*/ 35 w 83"/>
                <a:gd name="T7" fmla="*/ 24 h 39"/>
                <a:gd name="T8" fmla="*/ 44 w 83"/>
                <a:gd name="T9" fmla="*/ 19 h 39"/>
                <a:gd name="T10" fmla="*/ 53 w 83"/>
                <a:gd name="T11" fmla="*/ 16 h 39"/>
                <a:gd name="T12" fmla="*/ 64 w 83"/>
                <a:gd name="T13" fmla="*/ 15 h 39"/>
                <a:gd name="T14" fmla="*/ 74 w 83"/>
                <a:gd name="T15" fmla="*/ 13 h 39"/>
                <a:gd name="T16" fmla="*/ 83 w 83"/>
                <a:gd name="T17" fmla="*/ 13 h 39"/>
                <a:gd name="T18" fmla="*/ 83 w 83"/>
                <a:gd name="T19" fmla="*/ 0 h 39"/>
                <a:gd name="T20" fmla="*/ 73 w 83"/>
                <a:gd name="T21" fmla="*/ 1 h 39"/>
                <a:gd name="T22" fmla="*/ 62 w 83"/>
                <a:gd name="T23" fmla="*/ 3 h 39"/>
                <a:gd name="T24" fmla="*/ 50 w 83"/>
                <a:gd name="T25" fmla="*/ 4 h 39"/>
                <a:gd name="T26" fmla="*/ 40 w 83"/>
                <a:gd name="T27" fmla="*/ 7 h 39"/>
                <a:gd name="T28" fmla="*/ 29 w 83"/>
                <a:gd name="T29" fmla="*/ 12 h 39"/>
                <a:gd name="T30" fmla="*/ 20 w 83"/>
                <a:gd name="T31" fmla="*/ 16 h 39"/>
                <a:gd name="T32" fmla="*/ 9 w 83"/>
                <a:gd name="T33" fmla="*/ 22 h 39"/>
                <a:gd name="T34" fmla="*/ 0 w 83"/>
                <a:gd name="T35" fmla="*/ 28 h 39"/>
                <a:gd name="T36" fmla="*/ 8 w 83"/>
                <a:gd name="T37" fmla="*/ 39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3" h="39">
                  <a:moveTo>
                    <a:pt x="8" y="39"/>
                  </a:moveTo>
                  <a:lnTo>
                    <a:pt x="17" y="33"/>
                  </a:lnTo>
                  <a:lnTo>
                    <a:pt x="26" y="27"/>
                  </a:lnTo>
                  <a:lnTo>
                    <a:pt x="35" y="24"/>
                  </a:lnTo>
                  <a:lnTo>
                    <a:pt x="44" y="19"/>
                  </a:lnTo>
                  <a:lnTo>
                    <a:pt x="53" y="16"/>
                  </a:lnTo>
                  <a:lnTo>
                    <a:pt x="64" y="15"/>
                  </a:lnTo>
                  <a:lnTo>
                    <a:pt x="74" y="13"/>
                  </a:lnTo>
                  <a:lnTo>
                    <a:pt x="83" y="13"/>
                  </a:lnTo>
                  <a:lnTo>
                    <a:pt x="83" y="0"/>
                  </a:lnTo>
                  <a:lnTo>
                    <a:pt x="73" y="1"/>
                  </a:lnTo>
                  <a:lnTo>
                    <a:pt x="62" y="3"/>
                  </a:lnTo>
                  <a:lnTo>
                    <a:pt x="50" y="4"/>
                  </a:lnTo>
                  <a:lnTo>
                    <a:pt x="40" y="7"/>
                  </a:lnTo>
                  <a:lnTo>
                    <a:pt x="29" y="12"/>
                  </a:lnTo>
                  <a:lnTo>
                    <a:pt x="20" y="16"/>
                  </a:lnTo>
                  <a:lnTo>
                    <a:pt x="9" y="22"/>
                  </a:lnTo>
                  <a:lnTo>
                    <a:pt x="0" y="28"/>
                  </a:lnTo>
                  <a:lnTo>
                    <a:pt x="8" y="3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1" name="Rectangle 32"/>
            <p:cNvSpPr>
              <a:spLocks noChangeArrowheads="1"/>
            </p:cNvSpPr>
            <p:nvPr/>
          </p:nvSpPr>
          <p:spPr bwMode="auto">
            <a:xfrm>
              <a:off x="4244" y="2256"/>
              <a:ext cx="199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</a:rPr>
                <a:t>R</a:t>
              </a:r>
              <a:r>
                <a:rPr lang="en-US" altLang="en-US" sz="1900" baseline="-25000">
                  <a:solidFill>
                    <a:srgbClr val="1F1A17"/>
                  </a:solidFill>
                </a:rPr>
                <a:t>eq</a:t>
              </a:r>
              <a:endParaRPr lang="en-US" altLang="en-US"/>
            </a:p>
          </p:txBody>
        </p:sp>
        <p:sp>
          <p:nvSpPr>
            <p:cNvPr id="20512" name="Freeform 33"/>
            <p:cNvSpPr>
              <a:spLocks/>
            </p:cNvSpPr>
            <p:nvPr/>
          </p:nvSpPr>
          <p:spPr bwMode="auto">
            <a:xfrm>
              <a:off x="5072" y="3032"/>
              <a:ext cx="89" cy="104"/>
            </a:xfrm>
            <a:custGeom>
              <a:avLst/>
              <a:gdLst>
                <a:gd name="T0" fmla="*/ 85 w 89"/>
                <a:gd name="T1" fmla="*/ 33 h 104"/>
                <a:gd name="T2" fmla="*/ 80 w 89"/>
                <a:gd name="T3" fmla="*/ 24 h 104"/>
                <a:gd name="T4" fmla="*/ 76 w 89"/>
                <a:gd name="T5" fmla="*/ 15 h 104"/>
                <a:gd name="T6" fmla="*/ 70 w 89"/>
                <a:gd name="T7" fmla="*/ 10 h 104"/>
                <a:gd name="T8" fmla="*/ 62 w 89"/>
                <a:gd name="T9" fmla="*/ 6 h 104"/>
                <a:gd name="T10" fmla="*/ 55 w 89"/>
                <a:gd name="T11" fmla="*/ 4 h 104"/>
                <a:gd name="T12" fmla="*/ 47 w 89"/>
                <a:gd name="T13" fmla="*/ 6 h 104"/>
                <a:gd name="T14" fmla="*/ 39 w 89"/>
                <a:gd name="T15" fmla="*/ 7 h 104"/>
                <a:gd name="T16" fmla="*/ 33 w 89"/>
                <a:gd name="T17" fmla="*/ 10 h 104"/>
                <a:gd name="T18" fmla="*/ 27 w 89"/>
                <a:gd name="T19" fmla="*/ 15 h 104"/>
                <a:gd name="T20" fmla="*/ 23 w 89"/>
                <a:gd name="T21" fmla="*/ 21 h 104"/>
                <a:gd name="T22" fmla="*/ 20 w 89"/>
                <a:gd name="T23" fmla="*/ 28 h 104"/>
                <a:gd name="T24" fmla="*/ 17 w 89"/>
                <a:gd name="T25" fmla="*/ 39 h 104"/>
                <a:gd name="T26" fmla="*/ 17 w 89"/>
                <a:gd name="T27" fmla="*/ 50 h 104"/>
                <a:gd name="T28" fmla="*/ 17 w 89"/>
                <a:gd name="T29" fmla="*/ 60 h 104"/>
                <a:gd name="T30" fmla="*/ 18 w 89"/>
                <a:gd name="T31" fmla="*/ 69 h 104"/>
                <a:gd name="T32" fmla="*/ 20 w 89"/>
                <a:gd name="T33" fmla="*/ 77 h 104"/>
                <a:gd name="T34" fmla="*/ 24 w 89"/>
                <a:gd name="T35" fmla="*/ 84 h 104"/>
                <a:gd name="T36" fmla="*/ 29 w 89"/>
                <a:gd name="T37" fmla="*/ 89 h 104"/>
                <a:gd name="T38" fmla="*/ 36 w 89"/>
                <a:gd name="T39" fmla="*/ 93 h 104"/>
                <a:gd name="T40" fmla="*/ 42 w 89"/>
                <a:gd name="T41" fmla="*/ 96 h 104"/>
                <a:gd name="T42" fmla="*/ 50 w 89"/>
                <a:gd name="T43" fmla="*/ 98 h 104"/>
                <a:gd name="T44" fmla="*/ 58 w 89"/>
                <a:gd name="T45" fmla="*/ 98 h 104"/>
                <a:gd name="T46" fmla="*/ 65 w 89"/>
                <a:gd name="T47" fmla="*/ 96 h 104"/>
                <a:gd name="T48" fmla="*/ 70 w 89"/>
                <a:gd name="T49" fmla="*/ 93 h 104"/>
                <a:gd name="T50" fmla="*/ 76 w 89"/>
                <a:gd name="T51" fmla="*/ 89 h 104"/>
                <a:gd name="T52" fmla="*/ 82 w 89"/>
                <a:gd name="T53" fmla="*/ 83 h 104"/>
                <a:gd name="T54" fmla="*/ 89 w 89"/>
                <a:gd name="T55" fmla="*/ 78 h 104"/>
                <a:gd name="T56" fmla="*/ 83 w 89"/>
                <a:gd name="T57" fmla="*/ 87 h 104"/>
                <a:gd name="T58" fmla="*/ 76 w 89"/>
                <a:gd name="T59" fmla="*/ 95 h 104"/>
                <a:gd name="T60" fmla="*/ 68 w 89"/>
                <a:gd name="T61" fmla="*/ 100 h 104"/>
                <a:gd name="T62" fmla="*/ 61 w 89"/>
                <a:gd name="T63" fmla="*/ 103 h 104"/>
                <a:gd name="T64" fmla="*/ 52 w 89"/>
                <a:gd name="T65" fmla="*/ 104 h 104"/>
                <a:gd name="T66" fmla="*/ 36 w 89"/>
                <a:gd name="T67" fmla="*/ 103 h 104"/>
                <a:gd name="T68" fmla="*/ 21 w 89"/>
                <a:gd name="T69" fmla="*/ 96 h 104"/>
                <a:gd name="T70" fmla="*/ 9 w 89"/>
                <a:gd name="T71" fmla="*/ 86 h 104"/>
                <a:gd name="T72" fmla="*/ 3 w 89"/>
                <a:gd name="T73" fmla="*/ 75 h 104"/>
                <a:gd name="T74" fmla="*/ 0 w 89"/>
                <a:gd name="T75" fmla="*/ 62 h 104"/>
                <a:gd name="T76" fmla="*/ 0 w 89"/>
                <a:gd name="T77" fmla="*/ 50 h 104"/>
                <a:gd name="T78" fmla="*/ 2 w 89"/>
                <a:gd name="T79" fmla="*/ 39 h 104"/>
                <a:gd name="T80" fmla="*/ 5 w 89"/>
                <a:gd name="T81" fmla="*/ 28 h 104"/>
                <a:gd name="T82" fmla="*/ 9 w 89"/>
                <a:gd name="T83" fmla="*/ 19 h 104"/>
                <a:gd name="T84" fmla="*/ 17 w 89"/>
                <a:gd name="T85" fmla="*/ 12 h 104"/>
                <a:gd name="T86" fmla="*/ 24 w 89"/>
                <a:gd name="T87" fmla="*/ 6 h 104"/>
                <a:gd name="T88" fmla="*/ 33 w 89"/>
                <a:gd name="T89" fmla="*/ 3 h 104"/>
                <a:gd name="T90" fmla="*/ 42 w 89"/>
                <a:gd name="T91" fmla="*/ 0 h 104"/>
                <a:gd name="T92" fmla="*/ 53 w 89"/>
                <a:gd name="T93" fmla="*/ 0 h 104"/>
                <a:gd name="T94" fmla="*/ 61 w 89"/>
                <a:gd name="T95" fmla="*/ 1 h 104"/>
                <a:gd name="T96" fmla="*/ 68 w 89"/>
                <a:gd name="T97" fmla="*/ 4 h 104"/>
                <a:gd name="T98" fmla="*/ 73 w 89"/>
                <a:gd name="T99" fmla="*/ 6 h 104"/>
                <a:gd name="T100" fmla="*/ 74 w 89"/>
                <a:gd name="T101" fmla="*/ 6 h 104"/>
                <a:gd name="T102" fmla="*/ 76 w 89"/>
                <a:gd name="T103" fmla="*/ 6 h 104"/>
                <a:gd name="T104" fmla="*/ 77 w 89"/>
                <a:gd name="T105" fmla="*/ 6 h 104"/>
                <a:gd name="T106" fmla="*/ 79 w 89"/>
                <a:gd name="T107" fmla="*/ 6 h 104"/>
                <a:gd name="T108" fmla="*/ 80 w 89"/>
                <a:gd name="T109" fmla="*/ 4 h 104"/>
                <a:gd name="T110" fmla="*/ 80 w 89"/>
                <a:gd name="T111" fmla="*/ 3 h 104"/>
                <a:gd name="T112" fmla="*/ 82 w 89"/>
                <a:gd name="T113" fmla="*/ 0 h 1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9" h="104">
                  <a:moveTo>
                    <a:pt x="85" y="0"/>
                  </a:moveTo>
                  <a:lnTo>
                    <a:pt x="86" y="33"/>
                  </a:lnTo>
                  <a:lnTo>
                    <a:pt x="85" y="33"/>
                  </a:lnTo>
                  <a:lnTo>
                    <a:pt x="83" y="30"/>
                  </a:lnTo>
                  <a:lnTo>
                    <a:pt x="82" y="27"/>
                  </a:lnTo>
                  <a:lnTo>
                    <a:pt x="80" y="24"/>
                  </a:lnTo>
                  <a:lnTo>
                    <a:pt x="79" y="21"/>
                  </a:lnTo>
                  <a:lnTo>
                    <a:pt x="77" y="18"/>
                  </a:lnTo>
                  <a:lnTo>
                    <a:pt x="76" y="15"/>
                  </a:lnTo>
                  <a:lnTo>
                    <a:pt x="73" y="13"/>
                  </a:lnTo>
                  <a:lnTo>
                    <a:pt x="71" y="12"/>
                  </a:lnTo>
                  <a:lnTo>
                    <a:pt x="70" y="10"/>
                  </a:lnTo>
                  <a:lnTo>
                    <a:pt x="67" y="9"/>
                  </a:lnTo>
                  <a:lnTo>
                    <a:pt x="65" y="7"/>
                  </a:lnTo>
                  <a:lnTo>
                    <a:pt x="62" y="6"/>
                  </a:lnTo>
                  <a:lnTo>
                    <a:pt x="59" y="6"/>
                  </a:lnTo>
                  <a:lnTo>
                    <a:pt x="58" y="6"/>
                  </a:lnTo>
                  <a:lnTo>
                    <a:pt x="55" y="4"/>
                  </a:lnTo>
                  <a:lnTo>
                    <a:pt x="52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44" y="6"/>
                  </a:lnTo>
                  <a:lnTo>
                    <a:pt x="42" y="6"/>
                  </a:lnTo>
                  <a:lnTo>
                    <a:pt x="39" y="7"/>
                  </a:lnTo>
                  <a:lnTo>
                    <a:pt x="38" y="7"/>
                  </a:lnTo>
                  <a:lnTo>
                    <a:pt x="35" y="9"/>
                  </a:lnTo>
                  <a:lnTo>
                    <a:pt x="33" y="10"/>
                  </a:lnTo>
                  <a:lnTo>
                    <a:pt x="32" y="12"/>
                  </a:lnTo>
                  <a:lnTo>
                    <a:pt x="29" y="13"/>
                  </a:lnTo>
                  <a:lnTo>
                    <a:pt x="27" y="15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3" y="21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9"/>
                  </a:lnTo>
                  <a:lnTo>
                    <a:pt x="17" y="42"/>
                  </a:lnTo>
                  <a:lnTo>
                    <a:pt x="17" y="45"/>
                  </a:lnTo>
                  <a:lnTo>
                    <a:pt x="17" y="50"/>
                  </a:lnTo>
                  <a:lnTo>
                    <a:pt x="17" y="54"/>
                  </a:lnTo>
                  <a:lnTo>
                    <a:pt x="17" y="57"/>
                  </a:lnTo>
                  <a:lnTo>
                    <a:pt x="17" y="60"/>
                  </a:lnTo>
                  <a:lnTo>
                    <a:pt x="17" y="63"/>
                  </a:lnTo>
                  <a:lnTo>
                    <a:pt x="17" y="66"/>
                  </a:lnTo>
                  <a:lnTo>
                    <a:pt x="18" y="69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20" y="77"/>
                  </a:lnTo>
                  <a:lnTo>
                    <a:pt x="21" y="80"/>
                  </a:lnTo>
                  <a:lnTo>
                    <a:pt x="23" y="81"/>
                  </a:lnTo>
                  <a:lnTo>
                    <a:pt x="24" y="84"/>
                  </a:lnTo>
                  <a:lnTo>
                    <a:pt x="26" y="86"/>
                  </a:lnTo>
                  <a:lnTo>
                    <a:pt x="27" y="87"/>
                  </a:lnTo>
                  <a:lnTo>
                    <a:pt x="29" y="89"/>
                  </a:lnTo>
                  <a:lnTo>
                    <a:pt x="32" y="90"/>
                  </a:lnTo>
                  <a:lnTo>
                    <a:pt x="33" y="92"/>
                  </a:lnTo>
                  <a:lnTo>
                    <a:pt x="36" y="93"/>
                  </a:lnTo>
                  <a:lnTo>
                    <a:pt x="38" y="95"/>
                  </a:lnTo>
                  <a:lnTo>
                    <a:pt x="41" y="95"/>
                  </a:lnTo>
                  <a:lnTo>
                    <a:pt x="42" y="96"/>
                  </a:lnTo>
                  <a:lnTo>
                    <a:pt x="46" y="96"/>
                  </a:lnTo>
                  <a:lnTo>
                    <a:pt x="49" y="98"/>
                  </a:lnTo>
                  <a:lnTo>
                    <a:pt x="50" y="98"/>
                  </a:lnTo>
                  <a:lnTo>
                    <a:pt x="53" y="98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1" y="96"/>
                  </a:lnTo>
                  <a:lnTo>
                    <a:pt x="62" y="96"/>
                  </a:lnTo>
                  <a:lnTo>
                    <a:pt x="65" y="96"/>
                  </a:lnTo>
                  <a:lnTo>
                    <a:pt x="67" y="95"/>
                  </a:lnTo>
                  <a:lnTo>
                    <a:pt x="68" y="95"/>
                  </a:lnTo>
                  <a:lnTo>
                    <a:pt x="70" y="93"/>
                  </a:lnTo>
                  <a:lnTo>
                    <a:pt x="73" y="92"/>
                  </a:lnTo>
                  <a:lnTo>
                    <a:pt x="74" y="90"/>
                  </a:lnTo>
                  <a:lnTo>
                    <a:pt x="76" y="89"/>
                  </a:lnTo>
                  <a:lnTo>
                    <a:pt x="79" y="87"/>
                  </a:lnTo>
                  <a:lnTo>
                    <a:pt x="80" y="84"/>
                  </a:lnTo>
                  <a:lnTo>
                    <a:pt x="82" y="83"/>
                  </a:lnTo>
                  <a:lnTo>
                    <a:pt x="85" y="80"/>
                  </a:lnTo>
                  <a:lnTo>
                    <a:pt x="86" y="77"/>
                  </a:lnTo>
                  <a:lnTo>
                    <a:pt x="89" y="78"/>
                  </a:lnTo>
                  <a:lnTo>
                    <a:pt x="86" y="81"/>
                  </a:lnTo>
                  <a:lnTo>
                    <a:pt x="85" y="84"/>
                  </a:lnTo>
                  <a:lnTo>
                    <a:pt x="83" y="87"/>
                  </a:lnTo>
                  <a:lnTo>
                    <a:pt x="80" y="90"/>
                  </a:lnTo>
                  <a:lnTo>
                    <a:pt x="79" y="92"/>
                  </a:lnTo>
                  <a:lnTo>
                    <a:pt x="76" y="95"/>
                  </a:lnTo>
                  <a:lnTo>
                    <a:pt x="74" y="96"/>
                  </a:lnTo>
                  <a:lnTo>
                    <a:pt x="71" y="98"/>
                  </a:lnTo>
                  <a:lnTo>
                    <a:pt x="68" y="100"/>
                  </a:lnTo>
                  <a:lnTo>
                    <a:pt x="67" y="101"/>
                  </a:lnTo>
                  <a:lnTo>
                    <a:pt x="64" y="101"/>
                  </a:lnTo>
                  <a:lnTo>
                    <a:pt x="61" y="103"/>
                  </a:lnTo>
                  <a:lnTo>
                    <a:pt x="58" y="104"/>
                  </a:lnTo>
                  <a:lnTo>
                    <a:pt x="55" y="104"/>
                  </a:lnTo>
                  <a:lnTo>
                    <a:pt x="52" y="104"/>
                  </a:lnTo>
                  <a:lnTo>
                    <a:pt x="49" y="104"/>
                  </a:lnTo>
                  <a:lnTo>
                    <a:pt x="42" y="104"/>
                  </a:lnTo>
                  <a:lnTo>
                    <a:pt x="36" y="103"/>
                  </a:lnTo>
                  <a:lnTo>
                    <a:pt x="30" y="101"/>
                  </a:lnTo>
                  <a:lnTo>
                    <a:pt x="26" y="100"/>
                  </a:lnTo>
                  <a:lnTo>
                    <a:pt x="21" y="96"/>
                  </a:lnTo>
                  <a:lnTo>
                    <a:pt x="17" y="93"/>
                  </a:lnTo>
                  <a:lnTo>
                    <a:pt x="14" y="90"/>
                  </a:lnTo>
                  <a:lnTo>
                    <a:pt x="9" y="86"/>
                  </a:lnTo>
                  <a:lnTo>
                    <a:pt x="8" y="83"/>
                  </a:lnTo>
                  <a:lnTo>
                    <a:pt x="5" y="78"/>
                  </a:lnTo>
                  <a:lnTo>
                    <a:pt x="3" y="75"/>
                  </a:lnTo>
                  <a:lnTo>
                    <a:pt x="2" y="71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3" y="33"/>
                  </a:lnTo>
                  <a:lnTo>
                    <a:pt x="5" y="28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2" y="18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8" y="10"/>
                  </a:lnTo>
                  <a:lnTo>
                    <a:pt x="21" y="9"/>
                  </a:lnTo>
                  <a:lnTo>
                    <a:pt x="24" y="6"/>
                  </a:lnTo>
                  <a:lnTo>
                    <a:pt x="27" y="4"/>
                  </a:lnTo>
                  <a:lnTo>
                    <a:pt x="30" y="3"/>
                  </a:lnTo>
                  <a:lnTo>
                    <a:pt x="33" y="3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7" y="3"/>
                  </a:lnTo>
                  <a:lnTo>
                    <a:pt x="68" y="4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80" y="4"/>
                  </a:lnTo>
                  <a:lnTo>
                    <a:pt x="80" y="3"/>
                  </a:lnTo>
                  <a:lnTo>
                    <a:pt x="82" y="1"/>
                  </a:lnTo>
                  <a:lnTo>
                    <a:pt x="8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3" name="Freeform 34"/>
            <p:cNvSpPr>
              <a:spLocks/>
            </p:cNvSpPr>
            <p:nvPr/>
          </p:nvSpPr>
          <p:spPr bwMode="auto">
            <a:xfrm>
              <a:off x="5167" y="3130"/>
              <a:ext cx="56" cy="35"/>
            </a:xfrm>
            <a:custGeom>
              <a:avLst/>
              <a:gdLst>
                <a:gd name="T0" fmla="*/ 16 w 56"/>
                <a:gd name="T1" fmla="*/ 3 h 35"/>
                <a:gd name="T2" fmla="*/ 17 w 56"/>
                <a:gd name="T3" fmla="*/ 2 h 35"/>
                <a:gd name="T4" fmla="*/ 20 w 56"/>
                <a:gd name="T5" fmla="*/ 0 h 35"/>
                <a:gd name="T6" fmla="*/ 23 w 56"/>
                <a:gd name="T7" fmla="*/ 0 h 35"/>
                <a:gd name="T8" fmla="*/ 26 w 56"/>
                <a:gd name="T9" fmla="*/ 0 h 35"/>
                <a:gd name="T10" fmla="*/ 31 w 56"/>
                <a:gd name="T11" fmla="*/ 3 h 35"/>
                <a:gd name="T12" fmla="*/ 32 w 56"/>
                <a:gd name="T13" fmla="*/ 6 h 35"/>
                <a:gd name="T14" fmla="*/ 37 w 56"/>
                <a:gd name="T15" fmla="*/ 2 h 35"/>
                <a:gd name="T16" fmla="*/ 41 w 56"/>
                <a:gd name="T17" fmla="*/ 0 h 35"/>
                <a:gd name="T18" fmla="*/ 46 w 56"/>
                <a:gd name="T19" fmla="*/ 0 h 35"/>
                <a:gd name="T20" fmla="*/ 49 w 56"/>
                <a:gd name="T21" fmla="*/ 2 h 35"/>
                <a:gd name="T22" fmla="*/ 50 w 56"/>
                <a:gd name="T23" fmla="*/ 5 h 35"/>
                <a:gd name="T24" fmla="*/ 52 w 56"/>
                <a:gd name="T25" fmla="*/ 9 h 35"/>
                <a:gd name="T26" fmla="*/ 52 w 56"/>
                <a:gd name="T27" fmla="*/ 27 h 35"/>
                <a:gd name="T28" fmla="*/ 52 w 56"/>
                <a:gd name="T29" fmla="*/ 30 h 35"/>
                <a:gd name="T30" fmla="*/ 53 w 56"/>
                <a:gd name="T31" fmla="*/ 32 h 35"/>
                <a:gd name="T32" fmla="*/ 55 w 56"/>
                <a:gd name="T33" fmla="*/ 33 h 35"/>
                <a:gd name="T34" fmla="*/ 41 w 56"/>
                <a:gd name="T35" fmla="*/ 35 h 35"/>
                <a:gd name="T36" fmla="*/ 43 w 56"/>
                <a:gd name="T37" fmla="*/ 33 h 35"/>
                <a:gd name="T38" fmla="*/ 46 w 56"/>
                <a:gd name="T39" fmla="*/ 32 h 35"/>
                <a:gd name="T40" fmla="*/ 46 w 56"/>
                <a:gd name="T41" fmla="*/ 30 h 35"/>
                <a:gd name="T42" fmla="*/ 46 w 56"/>
                <a:gd name="T43" fmla="*/ 27 h 35"/>
                <a:gd name="T44" fmla="*/ 46 w 56"/>
                <a:gd name="T45" fmla="*/ 9 h 35"/>
                <a:gd name="T46" fmla="*/ 44 w 56"/>
                <a:gd name="T47" fmla="*/ 6 h 35"/>
                <a:gd name="T48" fmla="*/ 41 w 56"/>
                <a:gd name="T49" fmla="*/ 3 h 35"/>
                <a:gd name="T50" fmla="*/ 38 w 56"/>
                <a:gd name="T51" fmla="*/ 5 h 35"/>
                <a:gd name="T52" fmla="*/ 35 w 56"/>
                <a:gd name="T53" fmla="*/ 6 h 35"/>
                <a:gd name="T54" fmla="*/ 32 w 56"/>
                <a:gd name="T55" fmla="*/ 9 h 35"/>
                <a:gd name="T56" fmla="*/ 32 w 56"/>
                <a:gd name="T57" fmla="*/ 29 h 35"/>
                <a:gd name="T58" fmla="*/ 32 w 56"/>
                <a:gd name="T59" fmla="*/ 32 h 35"/>
                <a:gd name="T60" fmla="*/ 34 w 56"/>
                <a:gd name="T61" fmla="*/ 32 h 35"/>
                <a:gd name="T62" fmla="*/ 37 w 56"/>
                <a:gd name="T63" fmla="*/ 33 h 35"/>
                <a:gd name="T64" fmla="*/ 22 w 56"/>
                <a:gd name="T65" fmla="*/ 33 h 35"/>
                <a:gd name="T66" fmla="*/ 23 w 56"/>
                <a:gd name="T67" fmla="*/ 32 h 35"/>
                <a:gd name="T68" fmla="*/ 25 w 56"/>
                <a:gd name="T69" fmla="*/ 32 h 35"/>
                <a:gd name="T70" fmla="*/ 26 w 56"/>
                <a:gd name="T71" fmla="*/ 29 h 35"/>
                <a:gd name="T72" fmla="*/ 26 w 56"/>
                <a:gd name="T73" fmla="*/ 12 h 35"/>
                <a:gd name="T74" fmla="*/ 25 w 56"/>
                <a:gd name="T75" fmla="*/ 8 h 35"/>
                <a:gd name="T76" fmla="*/ 23 w 56"/>
                <a:gd name="T77" fmla="*/ 5 h 35"/>
                <a:gd name="T78" fmla="*/ 19 w 56"/>
                <a:gd name="T79" fmla="*/ 3 h 35"/>
                <a:gd name="T80" fmla="*/ 16 w 56"/>
                <a:gd name="T81" fmla="*/ 5 h 35"/>
                <a:gd name="T82" fmla="*/ 13 w 56"/>
                <a:gd name="T83" fmla="*/ 8 h 35"/>
                <a:gd name="T84" fmla="*/ 11 w 56"/>
                <a:gd name="T85" fmla="*/ 29 h 35"/>
                <a:gd name="T86" fmla="*/ 13 w 56"/>
                <a:gd name="T87" fmla="*/ 32 h 35"/>
                <a:gd name="T88" fmla="*/ 13 w 56"/>
                <a:gd name="T89" fmla="*/ 32 h 35"/>
                <a:gd name="T90" fmla="*/ 16 w 56"/>
                <a:gd name="T91" fmla="*/ 33 h 35"/>
                <a:gd name="T92" fmla="*/ 0 w 56"/>
                <a:gd name="T93" fmla="*/ 33 h 35"/>
                <a:gd name="T94" fmla="*/ 3 w 56"/>
                <a:gd name="T95" fmla="*/ 33 h 35"/>
                <a:gd name="T96" fmla="*/ 5 w 56"/>
                <a:gd name="T97" fmla="*/ 32 h 35"/>
                <a:gd name="T98" fmla="*/ 5 w 56"/>
                <a:gd name="T99" fmla="*/ 30 h 35"/>
                <a:gd name="T100" fmla="*/ 5 w 56"/>
                <a:gd name="T101" fmla="*/ 27 h 35"/>
                <a:gd name="T102" fmla="*/ 5 w 56"/>
                <a:gd name="T103" fmla="*/ 8 h 35"/>
                <a:gd name="T104" fmla="*/ 5 w 56"/>
                <a:gd name="T105" fmla="*/ 6 h 35"/>
                <a:gd name="T106" fmla="*/ 3 w 56"/>
                <a:gd name="T107" fmla="*/ 5 h 35"/>
                <a:gd name="T108" fmla="*/ 3 w 56"/>
                <a:gd name="T109" fmla="*/ 5 h 35"/>
                <a:gd name="T110" fmla="*/ 2 w 56"/>
                <a:gd name="T111" fmla="*/ 5 h 35"/>
                <a:gd name="T112" fmla="*/ 11 w 56"/>
                <a:gd name="T113" fmla="*/ 0 h 3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" h="35">
                  <a:moveTo>
                    <a:pt x="11" y="6"/>
                  </a:moveTo>
                  <a:lnTo>
                    <a:pt x="13" y="6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2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31" y="6"/>
                  </a:lnTo>
                  <a:lnTo>
                    <a:pt x="32" y="6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5" y="3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3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2" y="6"/>
                  </a:lnTo>
                  <a:lnTo>
                    <a:pt x="52" y="8"/>
                  </a:lnTo>
                  <a:lnTo>
                    <a:pt x="52" y="9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2" y="30"/>
                  </a:lnTo>
                  <a:lnTo>
                    <a:pt x="53" y="32"/>
                  </a:lnTo>
                  <a:lnTo>
                    <a:pt x="55" y="32"/>
                  </a:lnTo>
                  <a:lnTo>
                    <a:pt x="55" y="33"/>
                  </a:lnTo>
                  <a:lnTo>
                    <a:pt x="56" y="33"/>
                  </a:lnTo>
                  <a:lnTo>
                    <a:pt x="56" y="35"/>
                  </a:lnTo>
                  <a:lnTo>
                    <a:pt x="41" y="35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0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6" y="9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3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37" y="5"/>
                  </a:lnTo>
                  <a:lnTo>
                    <a:pt x="35" y="6"/>
                  </a:lnTo>
                  <a:lnTo>
                    <a:pt x="34" y="6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2" y="27"/>
                  </a:lnTo>
                  <a:lnTo>
                    <a:pt x="32" y="29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5" y="33"/>
                  </a:lnTo>
                  <a:lnTo>
                    <a:pt x="37" y="33"/>
                  </a:lnTo>
                  <a:lnTo>
                    <a:pt x="37" y="35"/>
                  </a:lnTo>
                  <a:lnTo>
                    <a:pt x="20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5" y="32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12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6" y="5"/>
                  </a:lnTo>
                  <a:lnTo>
                    <a:pt x="14" y="6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1" y="27"/>
                  </a:lnTo>
                  <a:lnTo>
                    <a:pt x="11" y="29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17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2" y="33"/>
                  </a:lnTo>
                  <a:lnTo>
                    <a:pt x="3" y="33"/>
                  </a:lnTo>
                  <a:lnTo>
                    <a:pt x="3" y="32"/>
                  </a:lnTo>
                  <a:lnTo>
                    <a:pt x="5" y="32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5" y="27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5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4" name="Rectangle 35"/>
            <p:cNvSpPr>
              <a:spLocks noChangeArrowheads="1"/>
            </p:cNvSpPr>
            <p:nvPr/>
          </p:nvSpPr>
          <p:spPr bwMode="auto">
            <a:xfrm>
              <a:off x="4862" y="3048"/>
              <a:ext cx="157" cy="1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15" name="Freeform 36"/>
            <p:cNvSpPr>
              <a:spLocks/>
            </p:cNvSpPr>
            <p:nvPr/>
          </p:nvSpPr>
          <p:spPr bwMode="auto">
            <a:xfrm>
              <a:off x="3538" y="2509"/>
              <a:ext cx="160" cy="114"/>
            </a:xfrm>
            <a:custGeom>
              <a:avLst/>
              <a:gdLst>
                <a:gd name="T0" fmla="*/ 160 w 160"/>
                <a:gd name="T1" fmla="*/ 0 h 114"/>
                <a:gd name="T2" fmla="*/ 109 w 160"/>
                <a:gd name="T3" fmla="*/ 2 h 114"/>
                <a:gd name="T4" fmla="*/ 69 w 160"/>
                <a:gd name="T5" fmla="*/ 2 h 114"/>
                <a:gd name="T6" fmla="*/ 54 w 160"/>
                <a:gd name="T7" fmla="*/ 2 h 114"/>
                <a:gd name="T8" fmla="*/ 41 w 160"/>
                <a:gd name="T9" fmla="*/ 3 h 114"/>
                <a:gd name="T10" fmla="*/ 30 w 160"/>
                <a:gd name="T11" fmla="*/ 5 h 114"/>
                <a:gd name="T12" fmla="*/ 21 w 160"/>
                <a:gd name="T13" fmla="*/ 9 h 114"/>
                <a:gd name="T14" fmla="*/ 13 w 160"/>
                <a:gd name="T15" fmla="*/ 14 h 114"/>
                <a:gd name="T16" fmla="*/ 7 w 160"/>
                <a:gd name="T17" fmla="*/ 22 h 114"/>
                <a:gd name="T18" fmla="*/ 4 w 160"/>
                <a:gd name="T19" fmla="*/ 31 h 114"/>
                <a:gd name="T20" fmla="*/ 1 w 160"/>
                <a:gd name="T21" fmla="*/ 41 h 114"/>
                <a:gd name="T22" fmla="*/ 0 w 160"/>
                <a:gd name="T23" fmla="*/ 72 h 114"/>
                <a:gd name="T24" fmla="*/ 0 w 160"/>
                <a:gd name="T25" fmla="*/ 114 h 114"/>
                <a:gd name="T26" fmla="*/ 6 w 160"/>
                <a:gd name="T27" fmla="*/ 114 h 114"/>
                <a:gd name="T28" fmla="*/ 6 w 160"/>
                <a:gd name="T29" fmla="*/ 72 h 114"/>
                <a:gd name="T30" fmla="*/ 7 w 160"/>
                <a:gd name="T31" fmla="*/ 43 h 114"/>
                <a:gd name="T32" fmla="*/ 10 w 160"/>
                <a:gd name="T33" fmla="*/ 32 h 114"/>
                <a:gd name="T34" fmla="*/ 13 w 160"/>
                <a:gd name="T35" fmla="*/ 25 h 114"/>
                <a:gd name="T36" fmla="*/ 18 w 160"/>
                <a:gd name="T37" fmla="*/ 19 h 114"/>
                <a:gd name="T38" fmla="*/ 24 w 160"/>
                <a:gd name="T39" fmla="*/ 14 h 114"/>
                <a:gd name="T40" fmla="*/ 32 w 160"/>
                <a:gd name="T41" fmla="*/ 11 h 114"/>
                <a:gd name="T42" fmla="*/ 42 w 160"/>
                <a:gd name="T43" fmla="*/ 9 h 114"/>
                <a:gd name="T44" fmla="*/ 54 w 160"/>
                <a:gd name="T45" fmla="*/ 8 h 114"/>
                <a:gd name="T46" fmla="*/ 69 w 160"/>
                <a:gd name="T47" fmla="*/ 8 h 114"/>
                <a:gd name="T48" fmla="*/ 109 w 160"/>
                <a:gd name="T49" fmla="*/ 8 h 114"/>
                <a:gd name="T50" fmla="*/ 160 w 160"/>
                <a:gd name="T51" fmla="*/ 6 h 114"/>
                <a:gd name="T52" fmla="*/ 160 w 160"/>
                <a:gd name="T53" fmla="*/ 0 h 11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60" h="114">
                  <a:moveTo>
                    <a:pt x="160" y="0"/>
                  </a:moveTo>
                  <a:lnTo>
                    <a:pt x="109" y="2"/>
                  </a:lnTo>
                  <a:lnTo>
                    <a:pt x="69" y="2"/>
                  </a:lnTo>
                  <a:lnTo>
                    <a:pt x="54" y="2"/>
                  </a:lnTo>
                  <a:lnTo>
                    <a:pt x="41" y="3"/>
                  </a:lnTo>
                  <a:lnTo>
                    <a:pt x="30" y="5"/>
                  </a:lnTo>
                  <a:lnTo>
                    <a:pt x="21" y="9"/>
                  </a:lnTo>
                  <a:lnTo>
                    <a:pt x="13" y="14"/>
                  </a:lnTo>
                  <a:lnTo>
                    <a:pt x="7" y="22"/>
                  </a:lnTo>
                  <a:lnTo>
                    <a:pt x="4" y="31"/>
                  </a:lnTo>
                  <a:lnTo>
                    <a:pt x="1" y="41"/>
                  </a:lnTo>
                  <a:lnTo>
                    <a:pt x="0" y="72"/>
                  </a:lnTo>
                  <a:lnTo>
                    <a:pt x="0" y="114"/>
                  </a:lnTo>
                  <a:lnTo>
                    <a:pt x="6" y="114"/>
                  </a:lnTo>
                  <a:lnTo>
                    <a:pt x="6" y="72"/>
                  </a:lnTo>
                  <a:lnTo>
                    <a:pt x="7" y="43"/>
                  </a:lnTo>
                  <a:lnTo>
                    <a:pt x="10" y="32"/>
                  </a:lnTo>
                  <a:lnTo>
                    <a:pt x="13" y="25"/>
                  </a:lnTo>
                  <a:lnTo>
                    <a:pt x="18" y="19"/>
                  </a:lnTo>
                  <a:lnTo>
                    <a:pt x="24" y="14"/>
                  </a:lnTo>
                  <a:lnTo>
                    <a:pt x="32" y="11"/>
                  </a:lnTo>
                  <a:lnTo>
                    <a:pt x="42" y="9"/>
                  </a:lnTo>
                  <a:lnTo>
                    <a:pt x="54" y="8"/>
                  </a:lnTo>
                  <a:lnTo>
                    <a:pt x="69" y="8"/>
                  </a:lnTo>
                  <a:lnTo>
                    <a:pt x="109" y="8"/>
                  </a:lnTo>
                  <a:lnTo>
                    <a:pt x="160" y="6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6" name="Freeform 37"/>
            <p:cNvSpPr>
              <a:spLocks/>
            </p:cNvSpPr>
            <p:nvPr/>
          </p:nvSpPr>
          <p:spPr bwMode="auto">
            <a:xfrm>
              <a:off x="3686" y="2494"/>
              <a:ext cx="21" cy="38"/>
            </a:xfrm>
            <a:custGeom>
              <a:avLst/>
              <a:gdLst>
                <a:gd name="T0" fmla="*/ 21 w 21"/>
                <a:gd name="T1" fmla="*/ 18 h 38"/>
                <a:gd name="T2" fmla="*/ 0 w 21"/>
                <a:gd name="T3" fmla="*/ 0 h 38"/>
                <a:gd name="T4" fmla="*/ 0 w 21"/>
                <a:gd name="T5" fmla="*/ 0 h 38"/>
                <a:gd name="T6" fmla="*/ 2 w 21"/>
                <a:gd name="T7" fmla="*/ 2 h 38"/>
                <a:gd name="T8" fmla="*/ 2 w 21"/>
                <a:gd name="T9" fmla="*/ 5 h 38"/>
                <a:gd name="T10" fmla="*/ 2 w 21"/>
                <a:gd name="T11" fmla="*/ 6 h 38"/>
                <a:gd name="T12" fmla="*/ 2 w 21"/>
                <a:gd name="T13" fmla="*/ 9 h 38"/>
                <a:gd name="T14" fmla="*/ 3 w 21"/>
                <a:gd name="T15" fmla="*/ 12 h 38"/>
                <a:gd name="T16" fmla="*/ 3 w 21"/>
                <a:gd name="T17" fmla="*/ 14 h 38"/>
                <a:gd name="T18" fmla="*/ 3 w 21"/>
                <a:gd name="T19" fmla="*/ 17 h 38"/>
                <a:gd name="T20" fmla="*/ 3 w 21"/>
                <a:gd name="T21" fmla="*/ 18 h 38"/>
                <a:gd name="T22" fmla="*/ 3 w 21"/>
                <a:gd name="T23" fmla="*/ 21 h 38"/>
                <a:gd name="T24" fmla="*/ 3 w 21"/>
                <a:gd name="T25" fmla="*/ 23 h 38"/>
                <a:gd name="T26" fmla="*/ 3 w 21"/>
                <a:gd name="T27" fmla="*/ 26 h 38"/>
                <a:gd name="T28" fmla="*/ 3 w 21"/>
                <a:gd name="T29" fmla="*/ 29 h 38"/>
                <a:gd name="T30" fmla="*/ 3 w 21"/>
                <a:gd name="T31" fmla="*/ 31 h 38"/>
                <a:gd name="T32" fmla="*/ 3 w 21"/>
                <a:gd name="T33" fmla="*/ 34 h 38"/>
                <a:gd name="T34" fmla="*/ 2 w 21"/>
                <a:gd name="T35" fmla="*/ 35 h 38"/>
                <a:gd name="T36" fmla="*/ 2 w 21"/>
                <a:gd name="T37" fmla="*/ 38 h 38"/>
                <a:gd name="T38" fmla="*/ 21 w 21"/>
                <a:gd name="T39" fmla="*/ 18 h 38"/>
                <a:gd name="T40" fmla="*/ 21 w 21"/>
                <a:gd name="T41" fmla="*/ 18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" h="38">
                  <a:moveTo>
                    <a:pt x="21" y="18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9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3" y="26"/>
                  </a:lnTo>
                  <a:lnTo>
                    <a:pt x="3" y="29"/>
                  </a:lnTo>
                  <a:lnTo>
                    <a:pt x="3" y="31"/>
                  </a:lnTo>
                  <a:lnTo>
                    <a:pt x="3" y="34"/>
                  </a:lnTo>
                  <a:lnTo>
                    <a:pt x="2" y="35"/>
                  </a:lnTo>
                  <a:lnTo>
                    <a:pt x="2" y="38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7" name="Freeform 38"/>
            <p:cNvSpPr>
              <a:spLocks/>
            </p:cNvSpPr>
            <p:nvPr/>
          </p:nvSpPr>
          <p:spPr bwMode="auto">
            <a:xfrm>
              <a:off x="4459" y="2556"/>
              <a:ext cx="32" cy="61"/>
            </a:xfrm>
            <a:custGeom>
              <a:avLst/>
              <a:gdLst>
                <a:gd name="T0" fmla="*/ 0 w 32"/>
                <a:gd name="T1" fmla="*/ 49 h 61"/>
                <a:gd name="T2" fmla="*/ 12 w 32"/>
                <a:gd name="T3" fmla="*/ 49 h 61"/>
                <a:gd name="T4" fmla="*/ 32 w 32"/>
                <a:gd name="T5" fmla="*/ 6 h 61"/>
                <a:gd name="T6" fmla="*/ 20 w 32"/>
                <a:gd name="T7" fmla="*/ 0 h 61"/>
                <a:gd name="T8" fmla="*/ 0 w 32"/>
                <a:gd name="T9" fmla="*/ 43 h 61"/>
                <a:gd name="T10" fmla="*/ 0 w 32"/>
                <a:gd name="T11" fmla="*/ 49 h 61"/>
                <a:gd name="T12" fmla="*/ 0 w 32"/>
                <a:gd name="T13" fmla="*/ 49 h 61"/>
                <a:gd name="T14" fmla="*/ 6 w 32"/>
                <a:gd name="T15" fmla="*/ 61 h 61"/>
                <a:gd name="T16" fmla="*/ 12 w 32"/>
                <a:gd name="T17" fmla="*/ 49 h 61"/>
                <a:gd name="T18" fmla="*/ 0 w 32"/>
                <a:gd name="T19" fmla="*/ 49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61">
                  <a:moveTo>
                    <a:pt x="0" y="49"/>
                  </a:moveTo>
                  <a:lnTo>
                    <a:pt x="12" y="49"/>
                  </a:lnTo>
                  <a:lnTo>
                    <a:pt x="32" y="6"/>
                  </a:lnTo>
                  <a:lnTo>
                    <a:pt x="20" y="0"/>
                  </a:lnTo>
                  <a:lnTo>
                    <a:pt x="0" y="43"/>
                  </a:lnTo>
                  <a:lnTo>
                    <a:pt x="0" y="49"/>
                  </a:lnTo>
                  <a:lnTo>
                    <a:pt x="6" y="61"/>
                  </a:lnTo>
                  <a:lnTo>
                    <a:pt x="12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8" name="Freeform 39"/>
            <p:cNvSpPr>
              <a:spLocks/>
            </p:cNvSpPr>
            <p:nvPr/>
          </p:nvSpPr>
          <p:spPr bwMode="auto">
            <a:xfrm>
              <a:off x="4417" y="2502"/>
              <a:ext cx="54" cy="103"/>
            </a:xfrm>
            <a:custGeom>
              <a:avLst/>
              <a:gdLst>
                <a:gd name="T0" fmla="*/ 0 w 54"/>
                <a:gd name="T1" fmla="*/ 10 h 103"/>
                <a:gd name="T2" fmla="*/ 0 w 54"/>
                <a:gd name="T3" fmla="*/ 16 h 103"/>
                <a:gd name="T4" fmla="*/ 42 w 54"/>
                <a:gd name="T5" fmla="*/ 103 h 103"/>
                <a:gd name="T6" fmla="*/ 54 w 54"/>
                <a:gd name="T7" fmla="*/ 97 h 103"/>
                <a:gd name="T8" fmla="*/ 12 w 54"/>
                <a:gd name="T9" fmla="*/ 10 h 103"/>
                <a:gd name="T10" fmla="*/ 0 w 54"/>
                <a:gd name="T11" fmla="*/ 10 h 103"/>
                <a:gd name="T12" fmla="*/ 12 w 54"/>
                <a:gd name="T13" fmla="*/ 10 h 103"/>
                <a:gd name="T14" fmla="*/ 6 w 54"/>
                <a:gd name="T15" fmla="*/ 0 h 103"/>
                <a:gd name="T16" fmla="*/ 0 w 54"/>
                <a:gd name="T17" fmla="*/ 10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103">
                  <a:moveTo>
                    <a:pt x="0" y="10"/>
                  </a:moveTo>
                  <a:lnTo>
                    <a:pt x="0" y="16"/>
                  </a:lnTo>
                  <a:lnTo>
                    <a:pt x="42" y="103"/>
                  </a:lnTo>
                  <a:lnTo>
                    <a:pt x="54" y="97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9" name="Freeform 40"/>
            <p:cNvSpPr>
              <a:spLocks/>
            </p:cNvSpPr>
            <p:nvPr/>
          </p:nvSpPr>
          <p:spPr bwMode="auto">
            <a:xfrm>
              <a:off x="4375" y="2512"/>
              <a:ext cx="54" cy="103"/>
            </a:xfrm>
            <a:custGeom>
              <a:avLst/>
              <a:gdLst>
                <a:gd name="T0" fmla="*/ 0 w 54"/>
                <a:gd name="T1" fmla="*/ 93 h 103"/>
                <a:gd name="T2" fmla="*/ 10 w 54"/>
                <a:gd name="T3" fmla="*/ 93 h 103"/>
                <a:gd name="T4" fmla="*/ 54 w 54"/>
                <a:gd name="T5" fmla="*/ 6 h 103"/>
                <a:gd name="T6" fmla="*/ 42 w 54"/>
                <a:gd name="T7" fmla="*/ 0 h 103"/>
                <a:gd name="T8" fmla="*/ 0 w 54"/>
                <a:gd name="T9" fmla="*/ 87 h 103"/>
                <a:gd name="T10" fmla="*/ 0 w 54"/>
                <a:gd name="T11" fmla="*/ 93 h 103"/>
                <a:gd name="T12" fmla="*/ 0 w 54"/>
                <a:gd name="T13" fmla="*/ 93 h 103"/>
                <a:gd name="T14" fmla="*/ 4 w 54"/>
                <a:gd name="T15" fmla="*/ 103 h 103"/>
                <a:gd name="T16" fmla="*/ 10 w 54"/>
                <a:gd name="T17" fmla="*/ 93 h 103"/>
                <a:gd name="T18" fmla="*/ 0 w 54"/>
                <a:gd name="T19" fmla="*/ 93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103">
                  <a:moveTo>
                    <a:pt x="0" y="93"/>
                  </a:moveTo>
                  <a:lnTo>
                    <a:pt x="10" y="93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4" y="103"/>
                  </a:lnTo>
                  <a:lnTo>
                    <a:pt x="1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0" name="Freeform 41"/>
            <p:cNvSpPr>
              <a:spLocks/>
            </p:cNvSpPr>
            <p:nvPr/>
          </p:nvSpPr>
          <p:spPr bwMode="auto">
            <a:xfrm>
              <a:off x="4332" y="2500"/>
              <a:ext cx="53" cy="105"/>
            </a:xfrm>
            <a:custGeom>
              <a:avLst/>
              <a:gdLst>
                <a:gd name="T0" fmla="*/ 0 w 53"/>
                <a:gd name="T1" fmla="*/ 12 h 105"/>
                <a:gd name="T2" fmla="*/ 0 w 53"/>
                <a:gd name="T3" fmla="*/ 18 h 105"/>
                <a:gd name="T4" fmla="*/ 43 w 53"/>
                <a:gd name="T5" fmla="*/ 105 h 105"/>
                <a:gd name="T6" fmla="*/ 53 w 53"/>
                <a:gd name="T7" fmla="*/ 99 h 105"/>
                <a:gd name="T8" fmla="*/ 11 w 53"/>
                <a:gd name="T9" fmla="*/ 12 h 105"/>
                <a:gd name="T10" fmla="*/ 0 w 53"/>
                <a:gd name="T11" fmla="*/ 12 h 105"/>
                <a:gd name="T12" fmla="*/ 11 w 53"/>
                <a:gd name="T13" fmla="*/ 12 h 105"/>
                <a:gd name="T14" fmla="*/ 6 w 53"/>
                <a:gd name="T15" fmla="*/ 0 h 105"/>
                <a:gd name="T16" fmla="*/ 0 w 53"/>
                <a:gd name="T17" fmla="*/ 12 h 10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3" h="105">
                  <a:moveTo>
                    <a:pt x="0" y="12"/>
                  </a:moveTo>
                  <a:lnTo>
                    <a:pt x="0" y="18"/>
                  </a:lnTo>
                  <a:lnTo>
                    <a:pt x="43" y="105"/>
                  </a:lnTo>
                  <a:lnTo>
                    <a:pt x="53" y="99"/>
                  </a:lnTo>
                  <a:lnTo>
                    <a:pt x="11" y="12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1" name="Freeform 42"/>
            <p:cNvSpPr>
              <a:spLocks/>
            </p:cNvSpPr>
            <p:nvPr/>
          </p:nvSpPr>
          <p:spPr bwMode="auto">
            <a:xfrm>
              <a:off x="4290" y="2512"/>
              <a:ext cx="53" cy="105"/>
            </a:xfrm>
            <a:custGeom>
              <a:avLst/>
              <a:gdLst>
                <a:gd name="T0" fmla="*/ 0 w 53"/>
                <a:gd name="T1" fmla="*/ 93 h 105"/>
                <a:gd name="T2" fmla="*/ 12 w 53"/>
                <a:gd name="T3" fmla="*/ 93 h 105"/>
                <a:gd name="T4" fmla="*/ 53 w 53"/>
                <a:gd name="T5" fmla="*/ 6 h 105"/>
                <a:gd name="T6" fmla="*/ 42 w 53"/>
                <a:gd name="T7" fmla="*/ 0 h 105"/>
                <a:gd name="T8" fmla="*/ 0 w 53"/>
                <a:gd name="T9" fmla="*/ 87 h 105"/>
                <a:gd name="T10" fmla="*/ 0 w 53"/>
                <a:gd name="T11" fmla="*/ 93 h 105"/>
                <a:gd name="T12" fmla="*/ 0 w 53"/>
                <a:gd name="T13" fmla="*/ 93 h 105"/>
                <a:gd name="T14" fmla="*/ 6 w 53"/>
                <a:gd name="T15" fmla="*/ 105 h 105"/>
                <a:gd name="T16" fmla="*/ 12 w 53"/>
                <a:gd name="T17" fmla="*/ 93 h 105"/>
                <a:gd name="T18" fmla="*/ 0 w 53"/>
                <a:gd name="T19" fmla="*/ 93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3" h="105">
                  <a:moveTo>
                    <a:pt x="0" y="93"/>
                  </a:moveTo>
                  <a:lnTo>
                    <a:pt x="12" y="93"/>
                  </a:lnTo>
                  <a:lnTo>
                    <a:pt x="53" y="6"/>
                  </a:lnTo>
                  <a:lnTo>
                    <a:pt x="42" y="0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6" y="105"/>
                  </a:lnTo>
                  <a:lnTo>
                    <a:pt x="12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2" name="Freeform 43"/>
            <p:cNvSpPr>
              <a:spLocks/>
            </p:cNvSpPr>
            <p:nvPr/>
          </p:nvSpPr>
          <p:spPr bwMode="auto">
            <a:xfrm>
              <a:off x="4248" y="2502"/>
              <a:ext cx="54" cy="103"/>
            </a:xfrm>
            <a:custGeom>
              <a:avLst/>
              <a:gdLst>
                <a:gd name="T0" fmla="*/ 0 w 54"/>
                <a:gd name="T1" fmla="*/ 10 h 103"/>
                <a:gd name="T2" fmla="*/ 0 w 54"/>
                <a:gd name="T3" fmla="*/ 16 h 103"/>
                <a:gd name="T4" fmla="*/ 42 w 54"/>
                <a:gd name="T5" fmla="*/ 103 h 103"/>
                <a:gd name="T6" fmla="*/ 54 w 54"/>
                <a:gd name="T7" fmla="*/ 97 h 103"/>
                <a:gd name="T8" fmla="*/ 10 w 54"/>
                <a:gd name="T9" fmla="*/ 10 h 103"/>
                <a:gd name="T10" fmla="*/ 0 w 54"/>
                <a:gd name="T11" fmla="*/ 10 h 103"/>
                <a:gd name="T12" fmla="*/ 10 w 54"/>
                <a:gd name="T13" fmla="*/ 10 h 103"/>
                <a:gd name="T14" fmla="*/ 4 w 54"/>
                <a:gd name="T15" fmla="*/ 0 h 103"/>
                <a:gd name="T16" fmla="*/ 0 w 54"/>
                <a:gd name="T17" fmla="*/ 10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103">
                  <a:moveTo>
                    <a:pt x="0" y="10"/>
                  </a:moveTo>
                  <a:lnTo>
                    <a:pt x="0" y="16"/>
                  </a:lnTo>
                  <a:lnTo>
                    <a:pt x="42" y="103"/>
                  </a:lnTo>
                  <a:lnTo>
                    <a:pt x="54" y="97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3" name="Freeform 44"/>
            <p:cNvSpPr>
              <a:spLocks/>
            </p:cNvSpPr>
            <p:nvPr/>
          </p:nvSpPr>
          <p:spPr bwMode="auto">
            <a:xfrm>
              <a:off x="4204" y="2512"/>
              <a:ext cx="54" cy="105"/>
            </a:xfrm>
            <a:custGeom>
              <a:avLst/>
              <a:gdLst>
                <a:gd name="T0" fmla="*/ 0 w 54"/>
                <a:gd name="T1" fmla="*/ 93 h 105"/>
                <a:gd name="T2" fmla="*/ 12 w 54"/>
                <a:gd name="T3" fmla="*/ 93 h 105"/>
                <a:gd name="T4" fmla="*/ 54 w 54"/>
                <a:gd name="T5" fmla="*/ 6 h 105"/>
                <a:gd name="T6" fmla="*/ 44 w 54"/>
                <a:gd name="T7" fmla="*/ 0 h 105"/>
                <a:gd name="T8" fmla="*/ 0 w 54"/>
                <a:gd name="T9" fmla="*/ 87 h 105"/>
                <a:gd name="T10" fmla="*/ 0 w 54"/>
                <a:gd name="T11" fmla="*/ 93 h 105"/>
                <a:gd name="T12" fmla="*/ 0 w 54"/>
                <a:gd name="T13" fmla="*/ 93 h 105"/>
                <a:gd name="T14" fmla="*/ 6 w 54"/>
                <a:gd name="T15" fmla="*/ 105 h 105"/>
                <a:gd name="T16" fmla="*/ 12 w 54"/>
                <a:gd name="T17" fmla="*/ 93 h 105"/>
                <a:gd name="T18" fmla="*/ 0 w 54"/>
                <a:gd name="T19" fmla="*/ 93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105">
                  <a:moveTo>
                    <a:pt x="0" y="93"/>
                  </a:moveTo>
                  <a:lnTo>
                    <a:pt x="12" y="93"/>
                  </a:lnTo>
                  <a:lnTo>
                    <a:pt x="54" y="6"/>
                  </a:lnTo>
                  <a:lnTo>
                    <a:pt x="44" y="0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6" y="105"/>
                  </a:lnTo>
                  <a:lnTo>
                    <a:pt x="12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4" name="Freeform 45"/>
            <p:cNvSpPr>
              <a:spLocks/>
            </p:cNvSpPr>
            <p:nvPr/>
          </p:nvSpPr>
          <p:spPr bwMode="auto">
            <a:xfrm>
              <a:off x="4184" y="2558"/>
              <a:ext cx="32" cy="47"/>
            </a:xfrm>
            <a:custGeom>
              <a:avLst/>
              <a:gdLst>
                <a:gd name="T0" fmla="*/ 0 w 32"/>
                <a:gd name="T1" fmla="*/ 4 h 47"/>
                <a:gd name="T2" fmla="*/ 20 w 32"/>
                <a:gd name="T3" fmla="*/ 47 h 47"/>
                <a:gd name="T4" fmla="*/ 32 w 32"/>
                <a:gd name="T5" fmla="*/ 41 h 47"/>
                <a:gd name="T6" fmla="*/ 12 w 32"/>
                <a:gd name="T7" fmla="*/ 0 h 47"/>
                <a:gd name="T8" fmla="*/ 0 w 32"/>
                <a:gd name="T9" fmla="*/ 4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7">
                  <a:moveTo>
                    <a:pt x="0" y="4"/>
                  </a:moveTo>
                  <a:lnTo>
                    <a:pt x="20" y="47"/>
                  </a:lnTo>
                  <a:lnTo>
                    <a:pt x="32" y="41"/>
                  </a:lnTo>
                  <a:lnTo>
                    <a:pt x="1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5" name="Freeform 46"/>
            <p:cNvSpPr>
              <a:spLocks/>
            </p:cNvSpPr>
            <p:nvPr/>
          </p:nvSpPr>
          <p:spPr bwMode="auto">
            <a:xfrm>
              <a:off x="4484" y="2555"/>
              <a:ext cx="453" cy="13"/>
            </a:xfrm>
            <a:custGeom>
              <a:avLst/>
              <a:gdLst>
                <a:gd name="T0" fmla="*/ 453 w 453"/>
                <a:gd name="T1" fmla="*/ 0 h 13"/>
                <a:gd name="T2" fmla="*/ 0 w 453"/>
                <a:gd name="T3" fmla="*/ 1 h 13"/>
                <a:gd name="T4" fmla="*/ 0 w 453"/>
                <a:gd name="T5" fmla="*/ 13 h 13"/>
                <a:gd name="T6" fmla="*/ 453 w 453"/>
                <a:gd name="T7" fmla="*/ 12 h 13"/>
                <a:gd name="T8" fmla="*/ 453 w 453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13">
                  <a:moveTo>
                    <a:pt x="453" y="0"/>
                  </a:moveTo>
                  <a:lnTo>
                    <a:pt x="0" y="1"/>
                  </a:lnTo>
                  <a:lnTo>
                    <a:pt x="0" y="13"/>
                  </a:lnTo>
                  <a:lnTo>
                    <a:pt x="453" y="12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6" name="Freeform 47"/>
            <p:cNvSpPr>
              <a:spLocks/>
            </p:cNvSpPr>
            <p:nvPr/>
          </p:nvSpPr>
          <p:spPr bwMode="auto">
            <a:xfrm>
              <a:off x="4048" y="2555"/>
              <a:ext cx="142" cy="13"/>
            </a:xfrm>
            <a:custGeom>
              <a:avLst/>
              <a:gdLst>
                <a:gd name="T0" fmla="*/ 142 w 142"/>
                <a:gd name="T1" fmla="*/ 0 h 13"/>
                <a:gd name="T2" fmla="*/ 0 w 142"/>
                <a:gd name="T3" fmla="*/ 1 h 13"/>
                <a:gd name="T4" fmla="*/ 0 w 142"/>
                <a:gd name="T5" fmla="*/ 13 h 13"/>
                <a:gd name="T6" fmla="*/ 142 w 142"/>
                <a:gd name="T7" fmla="*/ 12 h 13"/>
                <a:gd name="T8" fmla="*/ 142 w 142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13">
                  <a:moveTo>
                    <a:pt x="142" y="0"/>
                  </a:moveTo>
                  <a:lnTo>
                    <a:pt x="0" y="1"/>
                  </a:lnTo>
                  <a:lnTo>
                    <a:pt x="0" y="13"/>
                  </a:lnTo>
                  <a:lnTo>
                    <a:pt x="142" y="1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7" name="Freeform 48"/>
            <p:cNvSpPr>
              <a:spLocks/>
            </p:cNvSpPr>
            <p:nvPr/>
          </p:nvSpPr>
          <p:spPr bwMode="auto">
            <a:xfrm>
              <a:off x="4931" y="3100"/>
              <a:ext cx="14" cy="478"/>
            </a:xfrm>
            <a:custGeom>
              <a:avLst/>
              <a:gdLst>
                <a:gd name="T0" fmla="*/ 14 w 14"/>
                <a:gd name="T1" fmla="*/ 478 h 478"/>
                <a:gd name="T2" fmla="*/ 13 w 14"/>
                <a:gd name="T3" fmla="*/ 0 h 478"/>
                <a:gd name="T4" fmla="*/ 0 w 14"/>
                <a:gd name="T5" fmla="*/ 0 h 478"/>
                <a:gd name="T6" fmla="*/ 2 w 14"/>
                <a:gd name="T7" fmla="*/ 478 h 478"/>
                <a:gd name="T8" fmla="*/ 14 w 14"/>
                <a:gd name="T9" fmla="*/ 478 h 4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478">
                  <a:moveTo>
                    <a:pt x="14" y="478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2" y="478"/>
                  </a:lnTo>
                  <a:lnTo>
                    <a:pt x="14" y="47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8" name="Freeform 49"/>
            <p:cNvSpPr>
              <a:spLocks/>
            </p:cNvSpPr>
            <p:nvPr/>
          </p:nvSpPr>
          <p:spPr bwMode="auto">
            <a:xfrm>
              <a:off x="4931" y="2565"/>
              <a:ext cx="14" cy="485"/>
            </a:xfrm>
            <a:custGeom>
              <a:avLst/>
              <a:gdLst>
                <a:gd name="T0" fmla="*/ 14 w 14"/>
                <a:gd name="T1" fmla="*/ 485 h 485"/>
                <a:gd name="T2" fmla="*/ 13 w 14"/>
                <a:gd name="T3" fmla="*/ 0 h 485"/>
                <a:gd name="T4" fmla="*/ 0 w 14"/>
                <a:gd name="T5" fmla="*/ 0 h 485"/>
                <a:gd name="T6" fmla="*/ 2 w 14"/>
                <a:gd name="T7" fmla="*/ 485 h 485"/>
                <a:gd name="T8" fmla="*/ 14 w 14"/>
                <a:gd name="T9" fmla="*/ 485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485">
                  <a:moveTo>
                    <a:pt x="14" y="485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2" y="485"/>
                  </a:lnTo>
                  <a:lnTo>
                    <a:pt x="14" y="48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9" name="Freeform 50"/>
            <p:cNvSpPr>
              <a:spLocks/>
            </p:cNvSpPr>
            <p:nvPr/>
          </p:nvSpPr>
          <p:spPr bwMode="auto">
            <a:xfrm>
              <a:off x="3948" y="2552"/>
              <a:ext cx="110" cy="110"/>
            </a:xfrm>
            <a:custGeom>
              <a:avLst/>
              <a:gdLst>
                <a:gd name="T0" fmla="*/ 101 w 110"/>
                <a:gd name="T1" fmla="*/ 0 h 110"/>
                <a:gd name="T2" fmla="*/ 0 w 110"/>
                <a:gd name="T3" fmla="*/ 101 h 110"/>
                <a:gd name="T4" fmla="*/ 9 w 110"/>
                <a:gd name="T5" fmla="*/ 110 h 110"/>
                <a:gd name="T6" fmla="*/ 110 w 110"/>
                <a:gd name="T7" fmla="*/ 9 h 110"/>
                <a:gd name="T8" fmla="*/ 101 w 110"/>
                <a:gd name="T9" fmla="*/ 0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" h="110">
                  <a:moveTo>
                    <a:pt x="101" y="0"/>
                  </a:moveTo>
                  <a:lnTo>
                    <a:pt x="0" y="101"/>
                  </a:lnTo>
                  <a:lnTo>
                    <a:pt x="9" y="110"/>
                  </a:lnTo>
                  <a:lnTo>
                    <a:pt x="110" y="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0" name="Rectangle 51"/>
            <p:cNvSpPr>
              <a:spLocks noChangeArrowheads="1"/>
            </p:cNvSpPr>
            <p:nvPr/>
          </p:nvSpPr>
          <p:spPr bwMode="auto">
            <a:xfrm>
              <a:off x="3778" y="2572"/>
              <a:ext cx="221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</a:rPr>
                <a:t>S1</a:t>
              </a:r>
              <a:endParaRPr lang="en-US" altLang="en-US"/>
            </a:p>
          </p:txBody>
        </p:sp>
        <p:sp>
          <p:nvSpPr>
            <p:cNvPr id="20531" name="Freeform 52"/>
            <p:cNvSpPr>
              <a:spLocks/>
            </p:cNvSpPr>
            <p:nvPr/>
          </p:nvSpPr>
          <p:spPr bwMode="auto">
            <a:xfrm>
              <a:off x="3955" y="2523"/>
              <a:ext cx="37" cy="24"/>
            </a:xfrm>
            <a:custGeom>
              <a:avLst/>
              <a:gdLst>
                <a:gd name="T0" fmla="*/ 23 w 37"/>
                <a:gd name="T1" fmla="*/ 0 h 24"/>
                <a:gd name="T2" fmla="*/ 37 w 37"/>
                <a:gd name="T3" fmla="*/ 24 h 24"/>
                <a:gd name="T4" fmla="*/ 37 w 37"/>
                <a:gd name="T5" fmla="*/ 24 h 24"/>
                <a:gd name="T6" fmla="*/ 35 w 37"/>
                <a:gd name="T7" fmla="*/ 23 h 24"/>
                <a:gd name="T8" fmla="*/ 32 w 37"/>
                <a:gd name="T9" fmla="*/ 21 h 24"/>
                <a:gd name="T10" fmla="*/ 31 w 37"/>
                <a:gd name="T11" fmla="*/ 21 h 24"/>
                <a:gd name="T12" fmla="*/ 28 w 37"/>
                <a:gd name="T13" fmla="*/ 20 h 24"/>
                <a:gd name="T14" fmla="*/ 26 w 37"/>
                <a:gd name="T15" fmla="*/ 20 h 24"/>
                <a:gd name="T16" fmla="*/ 23 w 37"/>
                <a:gd name="T17" fmla="*/ 18 h 24"/>
                <a:gd name="T18" fmla="*/ 22 w 37"/>
                <a:gd name="T19" fmla="*/ 18 h 24"/>
                <a:gd name="T20" fmla="*/ 19 w 37"/>
                <a:gd name="T21" fmla="*/ 17 h 24"/>
                <a:gd name="T22" fmla="*/ 17 w 37"/>
                <a:gd name="T23" fmla="*/ 17 h 24"/>
                <a:gd name="T24" fmla="*/ 14 w 37"/>
                <a:gd name="T25" fmla="*/ 17 h 24"/>
                <a:gd name="T26" fmla="*/ 13 w 37"/>
                <a:gd name="T27" fmla="*/ 17 h 24"/>
                <a:gd name="T28" fmla="*/ 10 w 37"/>
                <a:gd name="T29" fmla="*/ 15 h 24"/>
                <a:gd name="T30" fmla="*/ 8 w 37"/>
                <a:gd name="T31" fmla="*/ 15 h 24"/>
                <a:gd name="T32" fmla="*/ 5 w 37"/>
                <a:gd name="T33" fmla="*/ 15 h 24"/>
                <a:gd name="T34" fmla="*/ 2 w 37"/>
                <a:gd name="T35" fmla="*/ 15 h 24"/>
                <a:gd name="T36" fmla="*/ 0 w 37"/>
                <a:gd name="T37" fmla="*/ 15 h 24"/>
                <a:gd name="T38" fmla="*/ 23 w 37"/>
                <a:gd name="T39" fmla="*/ 0 h 24"/>
                <a:gd name="T40" fmla="*/ 23 w 37"/>
                <a:gd name="T41" fmla="*/ 0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7" h="24">
                  <a:moveTo>
                    <a:pt x="23" y="0"/>
                  </a:moveTo>
                  <a:lnTo>
                    <a:pt x="37" y="24"/>
                  </a:lnTo>
                  <a:lnTo>
                    <a:pt x="35" y="23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28" y="20"/>
                  </a:lnTo>
                  <a:lnTo>
                    <a:pt x="26" y="20"/>
                  </a:lnTo>
                  <a:lnTo>
                    <a:pt x="23" y="18"/>
                  </a:lnTo>
                  <a:lnTo>
                    <a:pt x="22" y="18"/>
                  </a:lnTo>
                  <a:lnTo>
                    <a:pt x="19" y="17"/>
                  </a:lnTo>
                  <a:lnTo>
                    <a:pt x="17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0" y="15"/>
                  </a:lnTo>
                  <a:lnTo>
                    <a:pt x="8" y="15"/>
                  </a:lnTo>
                  <a:lnTo>
                    <a:pt x="5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2" name="Freeform 53"/>
            <p:cNvSpPr>
              <a:spLocks/>
            </p:cNvSpPr>
            <p:nvPr/>
          </p:nvSpPr>
          <p:spPr bwMode="auto">
            <a:xfrm>
              <a:off x="3971" y="2531"/>
              <a:ext cx="9" cy="19"/>
            </a:xfrm>
            <a:custGeom>
              <a:avLst/>
              <a:gdLst>
                <a:gd name="T0" fmla="*/ 6 w 9"/>
                <a:gd name="T1" fmla="*/ 19 h 19"/>
                <a:gd name="T2" fmla="*/ 6 w 9"/>
                <a:gd name="T3" fmla="*/ 19 h 19"/>
                <a:gd name="T4" fmla="*/ 6 w 9"/>
                <a:gd name="T5" fmla="*/ 16 h 19"/>
                <a:gd name="T6" fmla="*/ 6 w 9"/>
                <a:gd name="T7" fmla="*/ 15 h 19"/>
                <a:gd name="T8" fmla="*/ 7 w 9"/>
                <a:gd name="T9" fmla="*/ 12 h 19"/>
                <a:gd name="T10" fmla="*/ 7 w 9"/>
                <a:gd name="T11" fmla="*/ 10 h 19"/>
                <a:gd name="T12" fmla="*/ 7 w 9"/>
                <a:gd name="T13" fmla="*/ 7 h 19"/>
                <a:gd name="T14" fmla="*/ 7 w 9"/>
                <a:gd name="T15" fmla="*/ 6 h 19"/>
                <a:gd name="T16" fmla="*/ 9 w 9"/>
                <a:gd name="T17" fmla="*/ 3 h 19"/>
                <a:gd name="T18" fmla="*/ 9 w 9"/>
                <a:gd name="T19" fmla="*/ 1 h 19"/>
                <a:gd name="T20" fmla="*/ 3 w 9"/>
                <a:gd name="T21" fmla="*/ 0 h 19"/>
                <a:gd name="T22" fmla="*/ 1 w 9"/>
                <a:gd name="T23" fmla="*/ 1 h 19"/>
                <a:gd name="T24" fmla="*/ 1 w 9"/>
                <a:gd name="T25" fmla="*/ 4 h 19"/>
                <a:gd name="T26" fmla="*/ 1 w 9"/>
                <a:gd name="T27" fmla="*/ 7 h 19"/>
                <a:gd name="T28" fmla="*/ 1 w 9"/>
                <a:gd name="T29" fmla="*/ 9 h 19"/>
                <a:gd name="T30" fmla="*/ 0 w 9"/>
                <a:gd name="T31" fmla="*/ 12 h 19"/>
                <a:gd name="T32" fmla="*/ 0 w 9"/>
                <a:gd name="T33" fmla="*/ 15 h 19"/>
                <a:gd name="T34" fmla="*/ 0 w 9"/>
                <a:gd name="T35" fmla="*/ 16 h 19"/>
                <a:gd name="T36" fmla="*/ 0 w 9"/>
                <a:gd name="T37" fmla="*/ 19 h 19"/>
                <a:gd name="T38" fmla="*/ 0 w 9"/>
                <a:gd name="T39" fmla="*/ 19 h 19"/>
                <a:gd name="T40" fmla="*/ 6 w 9"/>
                <a:gd name="T41" fmla="*/ 19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" h="19">
                  <a:moveTo>
                    <a:pt x="6" y="19"/>
                  </a:moveTo>
                  <a:lnTo>
                    <a:pt x="6" y="19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7" y="7"/>
                  </a:lnTo>
                  <a:lnTo>
                    <a:pt x="7" y="6"/>
                  </a:lnTo>
                  <a:lnTo>
                    <a:pt x="9" y="3"/>
                  </a:lnTo>
                  <a:lnTo>
                    <a:pt x="9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1" y="4"/>
                  </a:lnTo>
                  <a:lnTo>
                    <a:pt x="1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3" name="Freeform 54"/>
            <p:cNvSpPr>
              <a:spLocks/>
            </p:cNvSpPr>
            <p:nvPr/>
          </p:nvSpPr>
          <p:spPr bwMode="auto">
            <a:xfrm>
              <a:off x="3971" y="2550"/>
              <a:ext cx="81" cy="87"/>
            </a:xfrm>
            <a:custGeom>
              <a:avLst/>
              <a:gdLst>
                <a:gd name="T0" fmla="*/ 81 w 81"/>
                <a:gd name="T1" fmla="*/ 79 h 87"/>
                <a:gd name="T2" fmla="*/ 74 w 81"/>
                <a:gd name="T3" fmla="*/ 79 h 87"/>
                <a:gd name="T4" fmla="*/ 66 w 81"/>
                <a:gd name="T5" fmla="*/ 77 h 87"/>
                <a:gd name="T6" fmla="*/ 59 w 81"/>
                <a:gd name="T7" fmla="*/ 74 h 87"/>
                <a:gd name="T8" fmla="*/ 53 w 81"/>
                <a:gd name="T9" fmla="*/ 73 h 87"/>
                <a:gd name="T10" fmla="*/ 39 w 81"/>
                <a:gd name="T11" fmla="*/ 65 h 87"/>
                <a:gd name="T12" fmla="*/ 28 w 81"/>
                <a:gd name="T13" fmla="*/ 55 h 87"/>
                <a:gd name="T14" fmla="*/ 19 w 81"/>
                <a:gd name="T15" fmla="*/ 43 h 87"/>
                <a:gd name="T16" fmla="*/ 12 w 81"/>
                <a:gd name="T17" fmla="*/ 31 h 87"/>
                <a:gd name="T18" fmla="*/ 10 w 81"/>
                <a:gd name="T19" fmla="*/ 23 h 87"/>
                <a:gd name="T20" fmla="*/ 7 w 81"/>
                <a:gd name="T21" fmla="*/ 15 h 87"/>
                <a:gd name="T22" fmla="*/ 7 w 81"/>
                <a:gd name="T23" fmla="*/ 8 h 87"/>
                <a:gd name="T24" fmla="*/ 6 w 81"/>
                <a:gd name="T25" fmla="*/ 0 h 87"/>
                <a:gd name="T26" fmla="*/ 0 w 81"/>
                <a:gd name="T27" fmla="*/ 0 h 87"/>
                <a:gd name="T28" fmla="*/ 0 w 81"/>
                <a:gd name="T29" fmla="*/ 8 h 87"/>
                <a:gd name="T30" fmla="*/ 1 w 81"/>
                <a:gd name="T31" fmla="*/ 17 h 87"/>
                <a:gd name="T32" fmla="*/ 4 w 81"/>
                <a:gd name="T33" fmla="*/ 24 h 87"/>
                <a:gd name="T34" fmla="*/ 6 w 81"/>
                <a:gd name="T35" fmla="*/ 32 h 87"/>
                <a:gd name="T36" fmla="*/ 13 w 81"/>
                <a:gd name="T37" fmla="*/ 47 h 87"/>
                <a:gd name="T38" fmla="*/ 24 w 81"/>
                <a:gd name="T39" fmla="*/ 59 h 87"/>
                <a:gd name="T40" fmla="*/ 36 w 81"/>
                <a:gd name="T41" fmla="*/ 70 h 87"/>
                <a:gd name="T42" fmla="*/ 50 w 81"/>
                <a:gd name="T43" fmla="*/ 77 h 87"/>
                <a:gd name="T44" fmla="*/ 57 w 81"/>
                <a:gd name="T45" fmla="*/ 81 h 87"/>
                <a:gd name="T46" fmla="*/ 65 w 81"/>
                <a:gd name="T47" fmla="*/ 84 h 87"/>
                <a:gd name="T48" fmla="*/ 72 w 81"/>
                <a:gd name="T49" fmla="*/ 85 h 87"/>
                <a:gd name="T50" fmla="*/ 81 w 81"/>
                <a:gd name="T51" fmla="*/ 87 h 87"/>
                <a:gd name="T52" fmla="*/ 81 w 81"/>
                <a:gd name="T53" fmla="*/ 79 h 8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1" h="87">
                  <a:moveTo>
                    <a:pt x="81" y="79"/>
                  </a:moveTo>
                  <a:lnTo>
                    <a:pt x="74" y="79"/>
                  </a:lnTo>
                  <a:lnTo>
                    <a:pt x="66" y="77"/>
                  </a:lnTo>
                  <a:lnTo>
                    <a:pt x="59" y="74"/>
                  </a:lnTo>
                  <a:lnTo>
                    <a:pt x="53" y="73"/>
                  </a:lnTo>
                  <a:lnTo>
                    <a:pt x="39" y="65"/>
                  </a:lnTo>
                  <a:lnTo>
                    <a:pt x="28" y="55"/>
                  </a:lnTo>
                  <a:lnTo>
                    <a:pt x="19" y="43"/>
                  </a:lnTo>
                  <a:lnTo>
                    <a:pt x="12" y="31"/>
                  </a:lnTo>
                  <a:lnTo>
                    <a:pt x="10" y="23"/>
                  </a:lnTo>
                  <a:lnTo>
                    <a:pt x="7" y="15"/>
                  </a:lnTo>
                  <a:lnTo>
                    <a:pt x="7" y="8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" y="17"/>
                  </a:lnTo>
                  <a:lnTo>
                    <a:pt x="4" y="24"/>
                  </a:lnTo>
                  <a:lnTo>
                    <a:pt x="6" y="32"/>
                  </a:lnTo>
                  <a:lnTo>
                    <a:pt x="13" y="47"/>
                  </a:lnTo>
                  <a:lnTo>
                    <a:pt x="24" y="59"/>
                  </a:lnTo>
                  <a:lnTo>
                    <a:pt x="36" y="70"/>
                  </a:lnTo>
                  <a:lnTo>
                    <a:pt x="50" y="77"/>
                  </a:lnTo>
                  <a:lnTo>
                    <a:pt x="57" y="81"/>
                  </a:lnTo>
                  <a:lnTo>
                    <a:pt x="65" y="84"/>
                  </a:lnTo>
                  <a:lnTo>
                    <a:pt x="72" y="85"/>
                  </a:lnTo>
                  <a:lnTo>
                    <a:pt x="81" y="87"/>
                  </a:lnTo>
                  <a:lnTo>
                    <a:pt x="81" y="7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4" name="Freeform 55"/>
            <p:cNvSpPr>
              <a:spLocks/>
            </p:cNvSpPr>
            <p:nvPr/>
          </p:nvSpPr>
          <p:spPr bwMode="auto">
            <a:xfrm>
              <a:off x="4030" y="2544"/>
              <a:ext cx="42" cy="43"/>
            </a:xfrm>
            <a:custGeom>
              <a:avLst/>
              <a:gdLst>
                <a:gd name="T0" fmla="*/ 21 w 42"/>
                <a:gd name="T1" fmla="*/ 0 h 43"/>
                <a:gd name="T2" fmla="*/ 25 w 42"/>
                <a:gd name="T3" fmla="*/ 0 h 43"/>
                <a:gd name="T4" fmla="*/ 28 w 42"/>
                <a:gd name="T5" fmla="*/ 2 h 43"/>
                <a:gd name="T6" fmla="*/ 33 w 42"/>
                <a:gd name="T7" fmla="*/ 3 h 43"/>
                <a:gd name="T8" fmla="*/ 36 w 42"/>
                <a:gd name="T9" fmla="*/ 6 h 43"/>
                <a:gd name="T10" fmla="*/ 37 w 42"/>
                <a:gd name="T11" fmla="*/ 9 h 43"/>
                <a:gd name="T12" fmla="*/ 40 w 42"/>
                <a:gd name="T13" fmla="*/ 12 h 43"/>
                <a:gd name="T14" fmla="*/ 42 w 42"/>
                <a:gd name="T15" fmla="*/ 17 h 43"/>
                <a:gd name="T16" fmla="*/ 42 w 42"/>
                <a:gd name="T17" fmla="*/ 21 h 43"/>
                <a:gd name="T18" fmla="*/ 42 w 42"/>
                <a:gd name="T19" fmla="*/ 24 h 43"/>
                <a:gd name="T20" fmla="*/ 40 w 42"/>
                <a:gd name="T21" fmla="*/ 29 h 43"/>
                <a:gd name="T22" fmla="*/ 37 w 42"/>
                <a:gd name="T23" fmla="*/ 34 h 43"/>
                <a:gd name="T24" fmla="*/ 36 w 42"/>
                <a:gd name="T25" fmla="*/ 37 h 43"/>
                <a:gd name="T26" fmla="*/ 33 w 42"/>
                <a:gd name="T27" fmla="*/ 38 h 43"/>
                <a:gd name="T28" fmla="*/ 28 w 42"/>
                <a:gd name="T29" fmla="*/ 41 h 43"/>
                <a:gd name="T30" fmla="*/ 25 w 42"/>
                <a:gd name="T31" fmla="*/ 41 h 43"/>
                <a:gd name="T32" fmla="*/ 21 w 42"/>
                <a:gd name="T33" fmla="*/ 43 h 43"/>
                <a:gd name="T34" fmla="*/ 16 w 42"/>
                <a:gd name="T35" fmla="*/ 41 h 43"/>
                <a:gd name="T36" fmla="*/ 12 w 42"/>
                <a:gd name="T37" fmla="*/ 41 h 43"/>
                <a:gd name="T38" fmla="*/ 9 w 42"/>
                <a:gd name="T39" fmla="*/ 38 h 43"/>
                <a:gd name="T40" fmla="*/ 6 w 42"/>
                <a:gd name="T41" fmla="*/ 37 h 43"/>
                <a:gd name="T42" fmla="*/ 3 w 42"/>
                <a:gd name="T43" fmla="*/ 34 h 43"/>
                <a:gd name="T44" fmla="*/ 1 w 42"/>
                <a:gd name="T45" fmla="*/ 29 h 43"/>
                <a:gd name="T46" fmla="*/ 0 w 42"/>
                <a:gd name="T47" fmla="*/ 24 h 43"/>
                <a:gd name="T48" fmla="*/ 0 w 42"/>
                <a:gd name="T49" fmla="*/ 21 h 43"/>
                <a:gd name="T50" fmla="*/ 0 w 42"/>
                <a:gd name="T51" fmla="*/ 17 h 43"/>
                <a:gd name="T52" fmla="*/ 1 w 42"/>
                <a:gd name="T53" fmla="*/ 12 h 43"/>
                <a:gd name="T54" fmla="*/ 3 w 42"/>
                <a:gd name="T55" fmla="*/ 9 h 43"/>
                <a:gd name="T56" fmla="*/ 6 w 42"/>
                <a:gd name="T57" fmla="*/ 6 h 43"/>
                <a:gd name="T58" fmla="*/ 9 w 42"/>
                <a:gd name="T59" fmla="*/ 3 h 43"/>
                <a:gd name="T60" fmla="*/ 12 w 42"/>
                <a:gd name="T61" fmla="*/ 2 h 43"/>
                <a:gd name="T62" fmla="*/ 16 w 42"/>
                <a:gd name="T63" fmla="*/ 0 h 43"/>
                <a:gd name="T64" fmla="*/ 21 w 42"/>
                <a:gd name="T65" fmla="*/ 0 h 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lnTo>
                    <a:pt x="25" y="0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6" y="6"/>
                  </a:lnTo>
                  <a:lnTo>
                    <a:pt x="37" y="9"/>
                  </a:lnTo>
                  <a:lnTo>
                    <a:pt x="40" y="12"/>
                  </a:lnTo>
                  <a:lnTo>
                    <a:pt x="42" y="17"/>
                  </a:lnTo>
                  <a:lnTo>
                    <a:pt x="42" y="21"/>
                  </a:lnTo>
                  <a:lnTo>
                    <a:pt x="42" y="24"/>
                  </a:lnTo>
                  <a:lnTo>
                    <a:pt x="40" y="29"/>
                  </a:lnTo>
                  <a:lnTo>
                    <a:pt x="37" y="34"/>
                  </a:lnTo>
                  <a:lnTo>
                    <a:pt x="36" y="37"/>
                  </a:lnTo>
                  <a:lnTo>
                    <a:pt x="33" y="38"/>
                  </a:lnTo>
                  <a:lnTo>
                    <a:pt x="28" y="41"/>
                  </a:lnTo>
                  <a:lnTo>
                    <a:pt x="25" y="41"/>
                  </a:lnTo>
                  <a:lnTo>
                    <a:pt x="21" y="43"/>
                  </a:lnTo>
                  <a:lnTo>
                    <a:pt x="16" y="41"/>
                  </a:lnTo>
                  <a:lnTo>
                    <a:pt x="12" y="41"/>
                  </a:lnTo>
                  <a:lnTo>
                    <a:pt x="9" y="38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5" name="Freeform 56"/>
            <p:cNvSpPr>
              <a:spLocks/>
            </p:cNvSpPr>
            <p:nvPr/>
          </p:nvSpPr>
          <p:spPr bwMode="auto">
            <a:xfrm>
              <a:off x="4030" y="2544"/>
              <a:ext cx="42" cy="43"/>
            </a:xfrm>
            <a:custGeom>
              <a:avLst/>
              <a:gdLst>
                <a:gd name="T0" fmla="*/ 21 w 42"/>
                <a:gd name="T1" fmla="*/ 0 h 43"/>
                <a:gd name="T2" fmla="*/ 25 w 42"/>
                <a:gd name="T3" fmla="*/ 0 h 43"/>
                <a:gd name="T4" fmla="*/ 28 w 42"/>
                <a:gd name="T5" fmla="*/ 2 h 43"/>
                <a:gd name="T6" fmla="*/ 33 w 42"/>
                <a:gd name="T7" fmla="*/ 3 h 43"/>
                <a:gd name="T8" fmla="*/ 36 w 42"/>
                <a:gd name="T9" fmla="*/ 6 h 43"/>
                <a:gd name="T10" fmla="*/ 37 w 42"/>
                <a:gd name="T11" fmla="*/ 9 h 43"/>
                <a:gd name="T12" fmla="*/ 40 w 42"/>
                <a:gd name="T13" fmla="*/ 12 h 43"/>
                <a:gd name="T14" fmla="*/ 42 w 42"/>
                <a:gd name="T15" fmla="*/ 17 h 43"/>
                <a:gd name="T16" fmla="*/ 42 w 42"/>
                <a:gd name="T17" fmla="*/ 21 h 43"/>
                <a:gd name="T18" fmla="*/ 42 w 42"/>
                <a:gd name="T19" fmla="*/ 24 h 43"/>
                <a:gd name="T20" fmla="*/ 40 w 42"/>
                <a:gd name="T21" fmla="*/ 29 h 43"/>
                <a:gd name="T22" fmla="*/ 37 w 42"/>
                <a:gd name="T23" fmla="*/ 34 h 43"/>
                <a:gd name="T24" fmla="*/ 36 w 42"/>
                <a:gd name="T25" fmla="*/ 37 h 43"/>
                <a:gd name="T26" fmla="*/ 33 w 42"/>
                <a:gd name="T27" fmla="*/ 38 h 43"/>
                <a:gd name="T28" fmla="*/ 28 w 42"/>
                <a:gd name="T29" fmla="*/ 41 h 43"/>
                <a:gd name="T30" fmla="*/ 25 w 42"/>
                <a:gd name="T31" fmla="*/ 41 h 43"/>
                <a:gd name="T32" fmla="*/ 21 w 42"/>
                <a:gd name="T33" fmla="*/ 43 h 43"/>
                <a:gd name="T34" fmla="*/ 16 w 42"/>
                <a:gd name="T35" fmla="*/ 41 h 43"/>
                <a:gd name="T36" fmla="*/ 12 w 42"/>
                <a:gd name="T37" fmla="*/ 41 h 43"/>
                <a:gd name="T38" fmla="*/ 9 w 42"/>
                <a:gd name="T39" fmla="*/ 38 h 43"/>
                <a:gd name="T40" fmla="*/ 6 w 42"/>
                <a:gd name="T41" fmla="*/ 37 h 43"/>
                <a:gd name="T42" fmla="*/ 3 w 42"/>
                <a:gd name="T43" fmla="*/ 34 h 43"/>
                <a:gd name="T44" fmla="*/ 1 w 42"/>
                <a:gd name="T45" fmla="*/ 29 h 43"/>
                <a:gd name="T46" fmla="*/ 0 w 42"/>
                <a:gd name="T47" fmla="*/ 24 h 43"/>
                <a:gd name="T48" fmla="*/ 0 w 42"/>
                <a:gd name="T49" fmla="*/ 21 h 43"/>
                <a:gd name="T50" fmla="*/ 0 w 42"/>
                <a:gd name="T51" fmla="*/ 17 h 43"/>
                <a:gd name="T52" fmla="*/ 1 w 42"/>
                <a:gd name="T53" fmla="*/ 12 h 43"/>
                <a:gd name="T54" fmla="*/ 3 w 42"/>
                <a:gd name="T55" fmla="*/ 9 h 43"/>
                <a:gd name="T56" fmla="*/ 6 w 42"/>
                <a:gd name="T57" fmla="*/ 6 h 43"/>
                <a:gd name="T58" fmla="*/ 9 w 42"/>
                <a:gd name="T59" fmla="*/ 3 h 43"/>
                <a:gd name="T60" fmla="*/ 12 w 42"/>
                <a:gd name="T61" fmla="*/ 2 h 43"/>
                <a:gd name="T62" fmla="*/ 16 w 42"/>
                <a:gd name="T63" fmla="*/ 0 h 43"/>
                <a:gd name="T64" fmla="*/ 21 w 42"/>
                <a:gd name="T65" fmla="*/ 0 h 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lnTo>
                    <a:pt x="25" y="0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6" y="6"/>
                  </a:lnTo>
                  <a:lnTo>
                    <a:pt x="37" y="9"/>
                  </a:lnTo>
                  <a:lnTo>
                    <a:pt x="40" y="12"/>
                  </a:lnTo>
                  <a:lnTo>
                    <a:pt x="42" y="17"/>
                  </a:lnTo>
                  <a:lnTo>
                    <a:pt x="42" y="21"/>
                  </a:lnTo>
                  <a:lnTo>
                    <a:pt x="42" y="24"/>
                  </a:lnTo>
                  <a:lnTo>
                    <a:pt x="40" y="29"/>
                  </a:lnTo>
                  <a:lnTo>
                    <a:pt x="37" y="34"/>
                  </a:lnTo>
                  <a:lnTo>
                    <a:pt x="36" y="37"/>
                  </a:lnTo>
                  <a:lnTo>
                    <a:pt x="33" y="38"/>
                  </a:lnTo>
                  <a:lnTo>
                    <a:pt x="28" y="41"/>
                  </a:lnTo>
                  <a:lnTo>
                    <a:pt x="25" y="41"/>
                  </a:lnTo>
                  <a:lnTo>
                    <a:pt x="21" y="43"/>
                  </a:lnTo>
                  <a:lnTo>
                    <a:pt x="16" y="41"/>
                  </a:lnTo>
                  <a:lnTo>
                    <a:pt x="12" y="41"/>
                  </a:lnTo>
                  <a:lnTo>
                    <a:pt x="9" y="38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</a:path>
              </a:pathLst>
            </a:custGeom>
            <a:noFill/>
            <a:ln w="2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6" name="Freeform 57"/>
            <p:cNvSpPr>
              <a:spLocks/>
            </p:cNvSpPr>
            <p:nvPr/>
          </p:nvSpPr>
          <p:spPr bwMode="auto">
            <a:xfrm>
              <a:off x="4658" y="2579"/>
              <a:ext cx="37" cy="21"/>
            </a:xfrm>
            <a:custGeom>
              <a:avLst/>
              <a:gdLst>
                <a:gd name="T0" fmla="*/ 19 w 37"/>
                <a:gd name="T1" fmla="*/ 0 h 21"/>
                <a:gd name="T2" fmla="*/ 37 w 37"/>
                <a:gd name="T3" fmla="*/ 21 h 21"/>
                <a:gd name="T4" fmla="*/ 37 w 37"/>
                <a:gd name="T5" fmla="*/ 21 h 21"/>
                <a:gd name="T6" fmla="*/ 36 w 37"/>
                <a:gd name="T7" fmla="*/ 21 h 21"/>
                <a:gd name="T8" fmla="*/ 33 w 37"/>
                <a:gd name="T9" fmla="*/ 20 h 21"/>
                <a:gd name="T10" fmla="*/ 31 w 37"/>
                <a:gd name="T11" fmla="*/ 20 h 21"/>
                <a:gd name="T12" fmla="*/ 28 w 37"/>
                <a:gd name="T13" fmla="*/ 20 h 21"/>
                <a:gd name="T14" fmla="*/ 25 w 37"/>
                <a:gd name="T15" fmla="*/ 20 h 21"/>
                <a:gd name="T16" fmla="*/ 24 w 37"/>
                <a:gd name="T17" fmla="*/ 20 h 21"/>
                <a:gd name="T18" fmla="*/ 21 w 37"/>
                <a:gd name="T19" fmla="*/ 20 h 21"/>
                <a:gd name="T20" fmla="*/ 19 w 37"/>
                <a:gd name="T21" fmla="*/ 20 h 21"/>
                <a:gd name="T22" fmla="*/ 16 w 37"/>
                <a:gd name="T23" fmla="*/ 20 h 21"/>
                <a:gd name="T24" fmla="*/ 13 w 37"/>
                <a:gd name="T25" fmla="*/ 20 h 21"/>
                <a:gd name="T26" fmla="*/ 12 w 37"/>
                <a:gd name="T27" fmla="*/ 20 h 21"/>
                <a:gd name="T28" fmla="*/ 9 w 37"/>
                <a:gd name="T29" fmla="*/ 20 h 21"/>
                <a:gd name="T30" fmla="*/ 7 w 37"/>
                <a:gd name="T31" fmla="*/ 20 h 21"/>
                <a:gd name="T32" fmla="*/ 4 w 37"/>
                <a:gd name="T33" fmla="*/ 20 h 21"/>
                <a:gd name="T34" fmla="*/ 3 w 37"/>
                <a:gd name="T35" fmla="*/ 21 h 21"/>
                <a:gd name="T36" fmla="*/ 0 w 37"/>
                <a:gd name="T37" fmla="*/ 21 h 21"/>
                <a:gd name="T38" fmla="*/ 19 w 37"/>
                <a:gd name="T39" fmla="*/ 0 h 21"/>
                <a:gd name="T40" fmla="*/ 19 w 37"/>
                <a:gd name="T41" fmla="*/ 0 h 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7" h="21">
                  <a:moveTo>
                    <a:pt x="19" y="0"/>
                  </a:moveTo>
                  <a:lnTo>
                    <a:pt x="37" y="21"/>
                  </a:lnTo>
                  <a:lnTo>
                    <a:pt x="36" y="21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28" y="20"/>
                  </a:lnTo>
                  <a:lnTo>
                    <a:pt x="25" y="20"/>
                  </a:lnTo>
                  <a:lnTo>
                    <a:pt x="24" y="20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4" y="20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7" name="Rectangle 58"/>
            <p:cNvSpPr>
              <a:spLocks noChangeArrowheads="1"/>
            </p:cNvSpPr>
            <p:nvPr/>
          </p:nvSpPr>
          <p:spPr bwMode="auto">
            <a:xfrm>
              <a:off x="4674" y="2588"/>
              <a:ext cx="6" cy="214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38" name="Freeform 59"/>
            <p:cNvSpPr>
              <a:spLocks/>
            </p:cNvSpPr>
            <p:nvPr/>
          </p:nvSpPr>
          <p:spPr bwMode="auto">
            <a:xfrm>
              <a:off x="4673" y="2986"/>
              <a:ext cx="7" cy="553"/>
            </a:xfrm>
            <a:custGeom>
              <a:avLst/>
              <a:gdLst>
                <a:gd name="T0" fmla="*/ 7 w 7"/>
                <a:gd name="T1" fmla="*/ 553 h 553"/>
                <a:gd name="T2" fmla="*/ 6 w 7"/>
                <a:gd name="T3" fmla="*/ 0 h 553"/>
                <a:gd name="T4" fmla="*/ 0 w 7"/>
                <a:gd name="T5" fmla="*/ 0 h 553"/>
                <a:gd name="T6" fmla="*/ 1 w 7"/>
                <a:gd name="T7" fmla="*/ 553 h 553"/>
                <a:gd name="T8" fmla="*/ 7 w 7"/>
                <a:gd name="T9" fmla="*/ 553 h 5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53">
                  <a:moveTo>
                    <a:pt x="7" y="553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1" y="553"/>
                  </a:lnTo>
                  <a:lnTo>
                    <a:pt x="7" y="55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9" name="Freeform 60"/>
            <p:cNvSpPr>
              <a:spLocks/>
            </p:cNvSpPr>
            <p:nvPr/>
          </p:nvSpPr>
          <p:spPr bwMode="auto">
            <a:xfrm>
              <a:off x="4659" y="3527"/>
              <a:ext cx="38" cy="21"/>
            </a:xfrm>
            <a:custGeom>
              <a:avLst/>
              <a:gdLst>
                <a:gd name="T0" fmla="*/ 18 w 38"/>
                <a:gd name="T1" fmla="*/ 21 h 21"/>
                <a:gd name="T2" fmla="*/ 38 w 38"/>
                <a:gd name="T3" fmla="*/ 0 h 21"/>
                <a:gd name="T4" fmla="*/ 38 w 38"/>
                <a:gd name="T5" fmla="*/ 0 h 21"/>
                <a:gd name="T6" fmla="*/ 35 w 38"/>
                <a:gd name="T7" fmla="*/ 1 h 21"/>
                <a:gd name="T8" fmla="*/ 33 w 38"/>
                <a:gd name="T9" fmla="*/ 1 h 21"/>
                <a:gd name="T10" fmla="*/ 30 w 38"/>
                <a:gd name="T11" fmla="*/ 1 h 21"/>
                <a:gd name="T12" fmla="*/ 29 w 38"/>
                <a:gd name="T13" fmla="*/ 3 h 21"/>
                <a:gd name="T14" fmla="*/ 26 w 38"/>
                <a:gd name="T15" fmla="*/ 3 h 21"/>
                <a:gd name="T16" fmla="*/ 24 w 38"/>
                <a:gd name="T17" fmla="*/ 3 h 21"/>
                <a:gd name="T18" fmla="*/ 21 w 38"/>
                <a:gd name="T19" fmla="*/ 3 h 21"/>
                <a:gd name="T20" fmla="*/ 18 w 38"/>
                <a:gd name="T21" fmla="*/ 3 h 21"/>
                <a:gd name="T22" fmla="*/ 17 w 38"/>
                <a:gd name="T23" fmla="*/ 3 h 21"/>
                <a:gd name="T24" fmla="*/ 14 w 38"/>
                <a:gd name="T25" fmla="*/ 3 h 21"/>
                <a:gd name="T26" fmla="*/ 12 w 38"/>
                <a:gd name="T27" fmla="*/ 3 h 21"/>
                <a:gd name="T28" fmla="*/ 9 w 38"/>
                <a:gd name="T29" fmla="*/ 3 h 21"/>
                <a:gd name="T30" fmla="*/ 6 w 38"/>
                <a:gd name="T31" fmla="*/ 1 h 21"/>
                <a:gd name="T32" fmla="*/ 5 w 38"/>
                <a:gd name="T33" fmla="*/ 1 h 21"/>
                <a:gd name="T34" fmla="*/ 2 w 38"/>
                <a:gd name="T35" fmla="*/ 1 h 21"/>
                <a:gd name="T36" fmla="*/ 0 w 38"/>
                <a:gd name="T37" fmla="*/ 1 h 21"/>
                <a:gd name="T38" fmla="*/ 18 w 38"/>
                <a:gd name="T39" fmla="*/ 21 h 21"/>
                <a:gd name="T40" fmla="*/ 18 w 38"/>
                <a:gd name="T41" fmla="*/ 21 h 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8" h="21">
                  <a:moveTo>
                    <a:pt x="18" y="21"/>
                  </a:moveTo>
                  <a:lnTo>
                    <a:pt x="38" y="0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12" y="3"/>
                  </a:lnTo>
                  <a:lnTo>
                    <a:pt x="9" y="3"/>
                  </a:lnTo>
                  <a:lnTo>
                    <a:pt x="6" y="1"/>
                  </a:lnTo>
                  <a:lnTo>
                    <a:pt x="5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18" y="2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40" name="Rectangle 61"/>
            <p:cNvSpPr>
              <a:spLocks noChangeArrowheads="1"/>
            </p:cNvSpPr>
            <p:nvPr/>
          </p:nvSpPr>
          <p:spPr bwMode="auto">
            <a:xfrm>
              <a:off x="4243" y="2781"/>
              <a:ext cx="648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900">
                  <a:solidFill>
                    <a:srgbClr val="1F1A17"/>
                  </a:solidFill>
                </a:rPr>
                <a:t>V(t)=V(t)</a:t>
              </a:r>
              <a:endParaRPr lang="en-US" altLang="en-US"/>
            </a:p>
          </p:txBody>
        </p:sp>
        <p:sp>
          <p:nvSpPr>
            <p:cNvPr id="20541" name="Rectangle 62"/>
            <p:cNvSpPr>
              <a:spLocks noChangeArrowheads="1"/>
            </p:cNvSpPr>
            <p:nvPr/>
          </p:nvSpPr>
          <p:spPr bwMode="auto">
            <a:xfrm>
              <a:off x="4352" y="2879"/>
              <a:ext cx="123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1F1A17"/>
                  </a:solidFill>
                </a:rPr>
                <a:t>cm</a:t>
              </a:r>
              <a:endParaRPr lang="en-US" altLang="en-US"/>
            </a:p>
          </p:txBody>
        </p:sp>
      </p:grpSp>
      <p:sp>
        <p:nvSpPr>
          <p:cNvPr id="20486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0487" name="Object 21534"/>
          <p:cNvGraphicFramePr>
            <a:graphicFrameLocks noChangeAspect="1"/>
          </p:cNvGraphicFramePr>
          <p:nvPr/>
        </p:nvGraphicFramePr>
        <p:xfrm>
          <a:off x="296863" y="5511800"/>
          <a:ext cx="586740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2000" imgH="457200" progId="Equation.3">
                  <p:embed/>
                </p:oleObj>
              </mc:Choice>
              <mc:Fallback>
                <p:oleObj name="Equation" r:id="rId5" imgW="3302000" imgH="457200" progId="Equation.3">
                  <p:embed/>
                  <p:pic>
                    <p:nvPicPr>
                      <p:cNvPr id="0" name="Object 21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5511800"/>
                        <a:ext cx="5867400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A2F3FE3C-0633-4BFB-A27B-5A93E26654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95288"/>
            <a:ext cx="10134600" cy="219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10896600" cy="205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A250B672-563C-4409-A859-ECFAA74184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228600"/>
            <a:ext cx="84899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156070"/>
              </p:ext>
            </p:extLst>
          </p:nvPr>
        </p:nvGraphicFramePr>
        <p:xfrm>
          <a:off x="685800" y="4191000"/>
          <a:ext cx="28067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507960" progId="Equation.3">
                  <p:embed/>
                </p:oleObj>
              </mc:Choice>
              <mc:Fallback>
                <p:oleObj name="Equation" r:id="rId3" imgW="157464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4191000"/>
                        <a:ext cx="280670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52400" y="5341203"/>
            <a:ext cx="4343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ym typeface="Symbol" pitchFamily="18" charset="2"/>
              </a:rPr>
              <a:t>q = charge of electron, 1.6E-19 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sym typeface="Symbol" pitchFamily="18" charset="2"/>
              </a:rPr>
              <a:t>n</a:t>
            </a:r>
            <a:r>
              <a:rPr lang="en-US" altLang="en-US" sz="2400" baseline="-25000" dirty="0" err="1">
                <a:sym typeface="Symbol" pitchFamily="18" charset="2"/>
              </a:rPr>
              <a:t>i</a:t>
            </a:r>
            <a:r>
              <a:rPr lang="en-US" altLang="en-US" sz="2400" dirty="0">
                <a:sym typeface="Symbol" pitchFamily="18" charset="2"/>
              </a:rPr>
              <a:t>= number of charges on ion</a:t>
            </a:r>
            <a:endParaRPr lang="en-US" altLang="en-US" sz="2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974440"/>
              </p:ext>
            </p:extLst>
          </p:nvPr>
        </p:nvGraphicFramePr>
        <p:xfrm>
          <a:off x="4508500" y="4252913"/>
          <a:ext cx="464978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44440" imgH="266400" progId="Equation.3">
                  <p:embed/>
                </p:oleObj>
              </mc:Choice>
              <mc:Fallback>
                <p:oleObj name="Equation" r:id="rId5" imgW="2044440" imgH="2664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4252913"/>
                        <a:ext cx="4649788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495800" y="5257800"/>
            <a:ext cx="4343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sym typeface="Symbol" pitchFamily="18" charset="2"/>
              </a:rPr>
              <a:t>j</a:t>
            </a:r>
            <a:r>
              <a:rPr lang="en-US" altLang="en-US" sz="2400" baseline="-25000" dirty="0" err="1">
                <a:sym typeface="Symbol" pitchFamily="18" charset="2"/>
              </a:rPr>
              <a:t>q,i</a:t>
            </a:r>
            <a:r>
              <a:rPr lang="en-US" altLang="en-US" sz="2400" dirty="0">
                <a:sym typeface="Symbol" pitchFamily="18" charset="2"/>
              </a:rPr>
              <a:t> = current across membrane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sym typeface="Symbol" pitchFamily="18" charset="2"/>
              </a:rPr>
              <a:t>j</a:t>
            </a:r>
            <a:r>
              <a:rPr lang="en-US" altLang="en-US" sz="2400" baseline="-25000" dirty="0" err="1">
                <a:sym typeface="Symbol" pitchFamily="18" charset="2"/>
              </a:rPr>
              <a:t>i</a:t>
            </a:r>
            <a:r>
              <a:rPr lang="en-US" altLang="en-US" sz="2400" dirty="0">
                <a:sym typeface="Symbol" pitchFamily="18" charset="2"/>
              </a:rPr>
              <a:t>   = ion flow across membrane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sym typeface="Symbol" pitchFamily="18" charset="2"/>
              </a:rPr>
              <a:t>g</a:t>
            </a:r>
            <a:r>
              <a:rPr lang="en-US" altLang="en-US" sz="2400" baseline="-25000" dirty="0" err="1">
                <a:sym typeface="Symbol" pitchFamily="18" charset="2"/>
              </a:rPr>
              <a:t>i</a:t>
            </a:r>
            <a:r>
              <a:rPr lang="en-US" altLang="en-US" sz="2400" dirty="0">
                <a:sym typeface="Symbol" pitchFamily="18" charset="2"/>
              </a:rPr>
              <a:t>  = conductance for 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/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3BDDA1CD-3F4A-4126-96C1-D89DFCFD92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8" y="876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89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914400" y="1676400"/>
          <a:ext cx="716280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62200" imgH="596900" progId="Equation.3">
                  <p:embed/>
                </p:oleObj>
              </mc:Choice>
              <mc:Fallback>
                <p:oleObj name="Equation" r:id="rId2" imgW="2362200" imgH="596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716280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505200" y="4495800"/>
            <a:ext cx="2689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600">
                <a:sym typeface="Symbol" pitchFamily="18" charset="2"/>
              </a:rPr>
              <a:t>V = -70 mV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2362200" y="228600"/>
            <a:ext cx="4110038" cy="809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resting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949714C-35C1-4EA6-B245-6DDC48CC59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5" name="WordArt 10"/>
          <p:cNvSpPr>
            <a:spLocks noChangeArrowheads="1" noChangeShapeType="1" noTextEdit="1"/>
          </p:cNvSpPr>
          <p:nvPr/>
        </p:nvSpPr>
        <p:spPr bwMode="auto">
          <a:xfrm>
            <a:off x="2895600" y="457200"/>
            <a:ext cx="3581400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open Na+ channels</a:t>
            </a:r>
          </a:p>
        </p:txBody>
      </p:sp>
      <p:pic>
        <p:nvPicPr>
          <p:cNvPr id="23556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58"/>
          <a:stretch>
            <a:fillRect/>
          </a:stretch>
        </p:blipFill>
        <p:spPr bwMode="auto">
          <a:xfrm>
            <a:off x="2819400" y="1371600"/>
            <a:ext cx="3656013" cy="172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01"/>
          <a:stretch>
            <a:fillRect/>
          </a:stretch>
        </p:blipFill>
        <p:spPr bwMode="auto">
          <a:xfrm>
            <a:off x="381000" y="3581400"/>
            <a:ext cx="87630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580F58C6-49EA-7306-7264-964D899DE6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54"/>
          <a:stretch>
            <a:fillRect/>
          </a:stretch>
        </p:blipFill>
        <p:spPr bwMode="auto">
          <a:xfrm>
            <a:off x="4038600" y="2133600"/>
            <a:ext cx="4953000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2590800" y="304800"/>
            <a:ext cx="3733800" cy="1676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repolarization</a:t>
            </a:r>
          </a:p>
        </p:txBody>
      </p:sp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78"/>
          <a:stretch>
            <a:fillRect/>
          </a:stretch>
        </p:blipFill>
        <p:spPr bwMode="auto">
          <a:xfrm>
            <a:off x="0" y="2362200"/>
            <a:ext cx="4772025" cy="186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18"/>
          <a:stretch>
            <a:fillRect/>
          </a:stretch>
        </p:blipFill>
        <p:spPr bwMode="auto">
          <a:xfrm>
            <a:off x="533400" y="5562600"/>
            <a:ext cx="6172200" cy="75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83C25811-8481-6AD4-18E2-D17ED65A0A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7620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Cable equation – linear solution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33400" y="4724400"/>
            <a:ext cx="80010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>
                <a:latin typeface="Arial" charset="0"/>
              </a:rPr>
              <a:t>Treat axon membrane as chain of cylinders, each with radial and axial components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>
                <a:latin typeface="Arial" charset="0"/>
              </a:rPr>
              <a:t>Extend this concept to create a continuum of distributed resistors and capacitance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>
                <a:latin typeface="Arial" charset="0"/>
              </a:rPr>
              <a:t>Typically, solve for voltages and currents as function of position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45"/>
          <a:stretch>
            <a:fillRect/>
          </a:stretch>
        </p:blipFill>
        <p:spPr bwMode="auto">
          <a:xfrm>
            <a:off x="1752600" y="649288"/>
            <a:ext cx="5105400" cy="413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FDA4F44-EBE7-4782-B5DB-77BFF9F976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6200" y="4800600"/>
            <a:ext cx="55245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900" baseline="-25000" dirty="0"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  <a:sym typeface="Symbol" pitchFamily="18" charset="2"/>
              </a:rPr>
              <a:t> = C</a:t>
            </a:r>
            <a:r>
              <a:rPr lang="en-US" altLang="en-US" baseline="-25000" dirty="0">
                <a:latin typeface="Arial" charset="0"/>
                <a:sym typeface="Symbol" pitchFamily="18" charset="2"/>
              </a:rPr>
              <a:t>m</a:t>
            </a:r>
            <a:r>
              <a:rPr lang="en-US" altLang="en-US" dirty="0">
                <a:latin typeface="Arial" charset="0"/>
                <a:sym typeface="Symbol" pitchFamily="18" charset="2"/>
              </a:rPr>
              <a:t>*R</a:t>
            </a:r>
            <a:r>
              <a:rPr lang="en-US" altLang="en-US" baseline="-25000" dirty="0">
                <a:latin typeface="Arial" charset="0"/>
                <a:sym typeface="Symbol" pitchFamily="18" charset="2"/>
              </a:rPr>
              <a:t>m</a:t>
            </a:r>
            <a:r>
              <a:rPr lang="en-US" altLang="en-US" dirty="0">
                <a:latin typeface="Arial" charset="0"/>
                <a:sym typeface="Symbol" pitchFamily="18" charset="2"/>
              </a:rPr>
              <a:t>; time constant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  <a:sym typeface="Symbol" pitchFamily="18" charset="2"/>
              </a:rPr>
              <a:t>		R</a:t>
            </a:r>
            <a:r>
              <a:rPr lang="en-US" altLang="en-US" baseline="-25000" dirty="0">
                <a:latin typeface="Arial" charset="0"/>
                <a:sym typeface="Symbol" pitchFamily="18" charset="2"/>
              </a:rPr>
              <a:t>m</a:t>
            </a:r>
            <a:r>
              <a:rPr lang="en-US" altLang="en-US" dirty="0">
                <a:latin typeface="Arial" charset="0"/>
                <a:sym typeface="Symbol" pitchFamily="18" charset="2"/>
              </a:rPr>
              <a:t> = membrane resistance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900" dirty="0"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  <a:sym typeface="Symbol" pitchFamily="18" charset="2"/>
              </a:rPr>
              <a:t> = </a:t>
            </a:r>
            <a:r>
              <a:rPr lang="en-US" altLang="en-US" dirty="0" err="1">
                <a:latin typeface="Arial" charset="0"/>
                <a:sym typeface="Symbol" pitchFamily="18" charset="2"/>
              </a:rPr>
              <a:t>sqrt</a:t>
            </a:r>
            <a:r>
              <a:rPr lang="en-US" altLang="en-US" dirty="0">
                <a:latin typeface="Arial" charset="0"/>
                <a:sym typeface="Symbol" pitchFamily="18" charset="2"/>
              </a:rPr>
              <a:t>(a*R</a:t>
            </a:r>
            <a:r>
              <a:rPr lang="en-US" altLang="en-US" baseline="-25000" dirty="0">
                <a:latin typeface="Arial" charset="0"/>
                <a:sym typeface="Symbol" pitchFamily="18" charset="2"/>
              </a:rPr>
              <a:t>m</a:t>
            </a:r>
            <a:r>
              <a:rPr lang="en-US" altLang="en-US" dirty="0">
                <a:latin typeface="Arial" charset="0"/>
                <a:sym typeface="Symbol" pitchFamily="18" charset="2"/>
              </a:rPr>
              <a:t>/(2*</a:t>
            </a:r>
            <a:r>
              <a:rPr lang="en-US" altLang="en-US" dirty="0" err="1">
                <a:latin typeface="Arial" charset="0"/>
                <a:sym typeface="Symbol" pitchFamily="18" charset="2"/>
              </a:rPr>
              <a:t>R</a:t>
            </a:r>
            <a:r>
              <a:rPr lang="en-US" altLang="en-US" baseline="-25000" dirty="0" err="1">
                <a:latin typeface="Arial" charset="0"/>
                <a:sym typeface="Symbol" pitchFamily="18" charset="2"/>
              </a:rPr>
              <a:t>i</a:t>
            </a:r>
            <a:r>
              <a:rPr lang="en-US" altLang="en-US" dirty="0">
                <a:latin typeface="Arial" charset="0"/>
                <a:sym typeface="Symbol" pitchFamily="18" charset="2"/>
              </a:rPr>
              <a:t>)); length constant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  <a:sym typeface="Symbol" pitchFamily="18" charset="2"/>
              </a:rPr>
              <a:t>		</a:t>
            </a:r>
            <a:r>
              <a:rPr lang="en-US" altLang="en-US" dirty="0" err="1">
                <a:latin typeface="Arial" charset="0"/>
                <a:sym typeface="Symbol" pitchFamily="18" charset="2"/>
              </a:rPr>
              <a:t>R</a:t>
            </a:r>
            <a:r>
              <a:rPr lang="en-US" altLang="en-US" baseline="-25000" dirty="0" err="1">
                <a:latin typeface="Arial" charset="0"/>
                <a:sym typeface="Symbol" pitchFamily="18" charset="2"/>
              </a:rPr>
              <a:t>i</a:t>
            </a:r>
            <a:r>
              <a:rPr lang="en-US" altLang="en-US" dirty="0">
                <a:latin typeface="Arial" charset="0"/>
                <a:sym typeface="Symbol" pitchFamily="18" charset="2"/>
              </a:rPr>
              <a:t> internal resistance, a = radius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3" b="581"/>
          <a:stretch/>
        </p:blipFill>
        <p:spPr bwMode="auto">
          <a:xfrm>
            <a:off x="1447800" y="36499"/>
            <a:ext cx="6096000" cy="405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25" y="3810000"/>
            <a:ext cx="723900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431331" y="5257800"/>
            <a:ext cx="34290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 typeface="Symbol" pitchFamily="18" charset="2"/>
              <a:buChar char="l"/>
            </a:pPr>
            <a:r>
              <a:rPr lang="en-US" altLang="en-US" sz="2000" dirty="0">
                <a:latin typeface="Arial" charset="0"/>
                <a:sym typeface="Symbol" pitchFamily="18" charset="2"/>
              </a:rPr>
              <a:t>= 0.1 mm to 10’s of mm under typical conditions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4312095-4788-437D-9812-1880953746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305175"/>
            <a:ext cx="879316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Traveling action potentials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8686800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8"/>
          <a:stretch>
            <a:fillRect/>
          </a:stretch>
        </p:blipFill>
        <p:spPr bwMode="auto">
          <a:xfrm>
            <a:off x="0" y="914400"/>
            <a:ext cx="9144000" cy="523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5127625"/>
            <a:ext cx="1219200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7620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initiation of action potentials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371600" y="6092825"/>
            <a:ext cx="67818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>
                <a:latin typeface="Arial" charset="0"/>
                <a:sym typeface="Symbol" pitchFamily="18" charset="2"/>
              </a:rPr>
              <a:t>Myelination enhances transmission by reducing capacitance and increasing membrane resistance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E45F8E4-68ED-04D9-CBDC-64BA50DFC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59E36818-B0D4-54E4-C1DB-D91135C05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810000"/>
            <a:ext cx="72390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AF05274-A3D8-52A4-2C0B-B4E33FAAE6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76200"/>
          <a:ext cx="4572000" cy="387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348014" imgH="5375526" progId="">
                  <p:embed/>
                </p:oleObj>
              </mc:Choice>
              <mc:Fallback>
                <p:oleObj r:id="rId3" imgW="6348014" imgH="5375526" progId="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AF05274-A3D8-52A4-2C0B-B4E33FAAE6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76200"/>
                        <a:ext cx="4572000" cy="3871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5204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86800" cy="1447800"/>
          </a:xfrm>
          <a:noFill/>
        </p:spPr>
        <p:txBody>
          <a:bodyPr/>
          <a:lstStyle/>
          <a:p>
            <a:pPr eaLnBrk="1" hangingPunct="1"/>
            <a:r>
              <a:rPr lang="en-US" altLang="en-US" b="1"/>
              <a:t>Optic-driven stimulation in slices</a:t>
            </a:r>
            <a:br>
              <a:rPr lang="en-US" altLang="en-US" b="1"/>
            </a:br>
            <a:br>
              <a:rPr lang="en-US" altLang="en-US" b="1"/>
            </a:br>
            <a:r>
              <a:rPr lang="en-US" altLang="en-US" b="1"/>
              <a:t>Nikolonko, Poskanzer, &amp; Yuste, </a:t>
            </a:r>
            <a:r>
              <a:rPr lang="en-US" altLang="en-US" b="1" i="1"/>
              <a:t>Nat Methods</a:t>
            </a:r>
            <a:r>
              <a:rPr lang="en-US" altLang="en-US" b="1"/>
              <a:t>, 4:943 (2007) </a:t>
            </a:r>
            <a:endParaRPr lang="en-US" altLang="en-US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481013" y="685800"/>
            <a:ext cx="80645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8077200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838200" y="5562600"/>
            <a:ext cx="7924800" cy="99060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ea typeface="SimSun" pitchFamily="2" charset="-122"/>
              </a:rPr>
              <a:t>Laser-induced uncaging of glutamate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86800" cy="609600"/>
          </a:xfrm>
          <a:noFill/>
        </p:spPr>
        <p:txBody>
          <a:bodyPr/>
          <a:lstStyle/>
          <a:p>
            <a:pPr eaLnBrk="1" hangingPunct="1"/>
            <a:r>
              <a:rPr lang="en-US" altLang="en-US" b="1" dirty="0" err="1"/>
              <a:t>Optogenetics</a:t>
            </a:r>
            <a:r>
              <a:rPr lang="en-US" altLang="en-US" b="1" dirty="0"/>
              <a:t>. </a:t>
            </a:r>
            <a:r>
              <a:rPr lang="en-US" altLang="en-US" dirty="0" err="1"/>
              <a:t>Deisseroth</a:t>
            </a:r>
            <a:r>
              <a:rPr lang="en-US" altLang="en-US" dirty="0"/>
              <a:t>, K., </a:t>
            </a:r>
            <a:r>
              <a:rPr lang="en-US" altLang="en-US" i="1" dirty="0" err="1"/>
              <a:t>Sci</a:t>
            </a:r>
            <a:r>
              <a:rPr lang="en-US" altLang="en-US" i="1" dirty="0"/>
              <a:t> Am </a:t>
            </a:r>
            <a:r>
              <a:rPr lang="en-US" altLang="en-US" b="1" dirty="0"/>
              <a:t>303</a:t>
            </a:r>
            <a:r>
              <a:rPr lang="en-US" altLang="en-US" dirty="0"/>
              <a:t>:48-55 (2010)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481013" y="685800"/>
            <a:ext cx="80645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1" r="12912"/>
          <a:stretch/>
        </p:blipFill>
        <p:spPr bwMode="auto">
          <a:xfrm>
            <a:off x="253635" y="982715"/>
            <a:ext cx="4540469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rob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66836"/>
            <a:ext cx="27432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94104" y="739914"/>
            <a:ext cx="4108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Channelrhodopsin-2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nonspecific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cation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channel, depolarize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66220" y="5943600"/>
            <a:ext cx="3206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Halorhodopsin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chloride pump, hyperpolarize</a:t>
            </a:r>
          </a:p>
        </p:txBody>
      </p:sp>
    </p:spTree>
    <p:extLst>
      <p:ext uri="{BB962C8B-B14F-4D97-AF65-F5344CB8AC3E}">
        <p14:creationId xmlns:p14="http://schemas.microsoft.com/office/powerpoint/2010/main" val="11255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" r="53098"/>
          <a:stretch>
            <a:fillRect/>
          </a:stretch>
        </p:blipFill>
        <p:spPr bwMode="auto">
          <a:xfrm>
            <a:off x="304800" y="1371600"/>
            <a:ext cx="4343400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40068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59E36818-B0D4-54E4-C1DB-D91135C05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810000"/>
            <a:ext cx="72390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AF05274-A3D8-52A4-2C0B-B4E33FAAE6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996149"/>
              </p:ext>
            </p:extLst>
          </p:nvPr>
        </p:nvGraphicFramePr>
        <p:xfrm>
          <a:off x="1981200" y="76200"/>
          <a:ext cx="4572000" cy="387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348014" imgH="5375526" progId="">
                  <p:embed/>
                </p:oleObj>
              </mc:Choice>
              <mc:Fallback>
                <p:oleObj r:id="rId3" imgW="6348014" imgH="5375526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76200"/>
                        <a:ext cx="4572000" cy="3871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759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85298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33400"/>
            <a:ext cx="3570288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78486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58200" cy="762000"/>
          </a:xfrm>
        </p:spPr>
        <p:txBody>
          <a:bodyPr/>
          <a:lstStyle/>
          <a:p>
            <a:pPr eaLnBrk="1" hangingPunct="1"/>
            <a:r>
              <a:rPr lang="en-US" altLang="en-US" sz="4000"/>
              <a:t>Ion components of the action potential</a:t>
            </a:r>
          </a:p>
        </p:txBody>
      </p:sp>
      <p:pic>
        <p:nvPicPr>
          <p:cNvPr id="7171" name="Picture 1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90600"/>
            <a:ext cx="71628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2" name="Object 156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6522416"/>
              </p:ext>
            </p:extLst>
          </p:nvPr>
        </p:nvGraphicFramePr>
        <p:xfrm>
          <a:off x="38100" y="3349625"/>
          <a:ext cx="8734425" cy="283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483860" imgH="1778787" progId="Word.Document.8">
                  <p:embed/>
                </p:oleObj>
              </mc:Choice>
              <mc:Fallback>
                <p:oleObj name="Document" r:id="rId3" imgW="5483860" imgH="1778787" progId="Word.Document.8">
                  <p:embed/>
                  <p:pic>
                    <p:nvPicPr>
                      <p:cNvPr id="0" name="Object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" y="3349625"/>
                        <a:ext cx="8734425" cy="283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ap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4438"/>
            <a:ext cx="777240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38200" y="667428"/>
            <a:ext cx="7899935" cy="5885772"/>
            <a:chOff x="1676400" y="609600"/>
            <a:chExt cx="7080130" cy="5142720"/>
          </a:xfrm>
        </p:grpSpPr>
        <p:pic>
          <p:nvPicPr>
            <p:cNvPr id="409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69" r="53098"/>
            <a:stretch>
              <a:fillRect/>
            </a:stretch>
          </p:blipFill>
          <p:spPr bwMode="auto">
            <a:xfrm>
              <a:off x="1676400" y="762000"/>
              <a:ext cx="6477000" cy="499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2"/>
            <p:cNvGrpSpPr/>
            <p:nvPr/>
          </p:nvGrpSpPr>
          <p:grpSpPr>
            <a:xfrm>
              <a:off x="4419600" y="609600"/>
              <a:ext cx="3657600" cy="1447800"/>
              <a:chOff x="4419600" y="609600"/>
              <a:chExt cx="3657600" cy="1447800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4419600" y="609600"/>
                <a:ext cx="3657600" cy="990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6019800" y="762000"/>
                <a:ext cx="457200" cy="12954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5022730" y="815370"/>
              <a:ext cx="37338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Additional electronics allow control over membrane voltage by injection of current</a:t>
              </a:r>
            </a:p>
          </p:txBody>
        </p:sp>
      </p:grp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eaLnBrk="1" hangingPunct="1"/>
            <a:r>
              <a:rPr lang="en-US" altLang="en-US" sz="3200"/>
              <a:t>Voltage clamp</a:t>
            </a:r>
          </a:p>
        </p:txBody>
      </p:sp>
    </p:spTree>
    <p:extLst>
      <p:ext uri="{BB962C8B-B14F-4D97-AF65-F5344CB8AC3E}">
        <p14:creationId xmlns:p14="http://schemas.microsoft.com/office/powerpoint/2010/main" val="1621326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2400" y="381000"/>
            <a:ext cx="9144000" cy="5697537"/>
            <a:chOff x="0" y="912813"/>
            <a:chExt cx="9144000" cy="5697537"/>
          </a:xfrm>
        </p:grpSpPr>
        <p:pic>
          <p:nvPicPr>
            <p:cNvPr id="9219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12813"/>
              <a:ext cx="8077200" cy="1906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0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2998788"/>
              <a:ext cx="7924800" cy="361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Rectangle 12"/>
            <p:cNvSpPr>
              <a:spLocks noChangeArrowheads="1"/>
            </p:cNvSpPr>
            <p:nvPr/>
          </p:nvSpPr>
          <p:spPr bwMode="auto">
            <a:xfrm>
              <a:off x="0" y="1533525"/>
              <a:ext cx="914400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2" name="Rectangle 13"/>
            <p:cNvSpPr>
              <a:spLocks noChangeArrowheads="1"/>
            </p:cNvSpPr>
            <p:nvPr/>
          </p:nvSpPr>
          <p:spPr bwMode="auto">
            <a:xfrm>
              <a:off x="0" y="2828925"/>
              <a:ext cx="914400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922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77" t="39989" b="9776"/>
            <a:stretch>
              <a:fillRect/>
            </a:stretch>
          </p:blipFill>
          <p:spPr bwMode="auto">
            <a:xfrm>
              <a:off x="4411663" y="2909888"/>
              <a:ext cx="4114800" cy="18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260" t="2110" b="60806"/>
            <a:stretch>
              <a:fillRect/>
            </a:stretch>
          </p:blipFill>
          <p:spPr bwMode="auto">
            <a:xfrm>
              <a:off x="4411663" y="4724400"/>
              <a:ext cx="4100512" cy="133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340</Words>
  <Application>Microsoft Office PowerPoint</Application>
  <PresentationFormat>On-screen Show (4:3)</PresentationFormat>
  <Paragraphs>58</Paragraphs>
  <Slides>30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SimSun</vt:lpstr>
      <vt:lpstr>Arial</vt:lpstr>
      <vt:lpstr>Calibri</vt:lpstr>
      <vt:lpstr>Impact</vt:lpstr>
      <vt:lpstr>Symbol</vt:lpstr>
      <vt:lpstr>Times New Roman</vt:lpstr>
      <vt:lpstr>Wingdings</vt:lpstr>
      <vt:lpstr>Default Design</vt:lpstr>
      <vt:lpstr>1_Default Design</vt:lpstr>
      <vt:lpstr>Equation</vt:lpstr>
      <vt:lpstr>Microsoft Word 97 - 2003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Ion components of the action potential</vt:lpstr>
      <vt:lpstr>PowerPoint Presentation</vt:lpstr>
      <vt:lpstr>Voltage clamp</vt:lpstr>
      <vt:lpstr>PowerPoint Presentation</vt:lpstr>
      <vt:lpstr>PowerPoint Presentation</vt:lpstr>
      <vt:lpstr>Hodgkin &amp; Huxley model</vt:lpstr>
      <vt:lpstr>Voltage-sensitive channels</vt:lpstr>
      <vt:lpstr>Time dependence of membrane voltage</vt:lpstr>
      <vt:lpstr>Time dependence of membrane voltage</vt:lpstr>
      <vt:lpstr>Time dependence of membrane voltage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Cable equation – linear solution</vt:lpstr>
      <vt:lpstr>PowerPoint Presentation</vt:lpstr>
      <vt:lpstr>Traveling action potentials</vt:lpstr>
      <vt:lpstr>initiation of action potentials</vt:lpstr>
      <vt:lpstr>PowerPoint Presentation</vt:lpstr>
      <vt:lpstr>Optic-driven stimulation in slices  Nikolonko, Poskanzer, &amp; Yuste, Nat Methods, 4:943 (2007) </vt:lpstr>
      <vt:lpstr>Optogenetics. Deisseroth, K., Sci Am 303:48-55 (2010)</vt:lpstr>
      <vt:lpstr>PowerPoint Presentation</vt:lpstr>
    </vt:vector>
  </TitlesOfParts>
  <Company>Creative Computing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</dc:creator>
  <cp:lastModifiedBy>Kam, Lance C.</cp:lastModifiedBy>
  <cp:revision>58</cp:revision>
  <dcterms:created xsi:type="dcterms:W3CDTF">2004-10-27T03:51:13Z</dcterms:created>
  <dcterms:modified xsi:type="dcterms:W3CDTF">2024-12-01T19:03:24Z</dcterms:modified>
</cp:coreProperties>
</file>